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2" r:id="rId3"/>
    <p:sldId id="307" r:id="rId4"/>
    <p:sldId id="275" r:id="rId5"/>
    <p:sldId id="274" r:id="rId6"/>
    <p:sldId id="272" r:id="rId7"/>
    <p:sldId id="303" r:id="rId8"/>
    <p:sldId id="276" r:id="rId9"/>
    <p:sldId id="277" r:id="rId10"/>
    <p:sldId id="280" r:id="rId11"/>
    <p:sldId id="283" r:id="rId12"/>
    <p:sldId id="279" r:id="rId13"/>
    <p:sldId id="278" r:id="rId14"/>
    <p:sldId id="284" r:id="rId15"/>
    <p:sldId id="285" r:id="rId16"/>
    <p:sldId id="286" r:id="rId17"/>
    <p:sldId id="287" r:id="rId18"/>
    <p:sldId id="289" r:id="rId19"/>
    <p:sldId id="290" r:id="rId20"/>
    <p:sldId id="294" r:id="rId21"/>
    <p:sldId id="293" r:id="rId22"/>
    <p:sldId id="292" r:id="rId23"/>
    <p:sldId id="291" r:id="rId24"/>
    <p:sldId id="300" r:id="rId25"/>
    <p:sldId id="301" r:id="rId26"/>
    <p:sldId id="295" r:id="rId27"/>
    <p:sldId id="296" r:id="rId28"/>
    <p:sldId id="297" r:id="rId29"/>
    <p:sldId id="304" r:id="rId30"/>
    <p:sldId id="305" r:id="rId31"/>
    <p:sldId id="306" r:id="rId32"/>
    <p:sldId id="299" r:id="rId33"/>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2" d="100"/>
          <a:sy n="82" d="100"/>
        </p:scale>
        <p:origin x="71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91B37-CF2F-710C-0E81-CB59BFE5CEA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EFF8600-8E8E-0742-926C-C8D7D89563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E4466C3-66BD-3A03-8350-A025F923AA50}"/>
              </a:ext>
            </a:extLst>
          </p:cNvPr>
          <p:cNvSpPr>
            <a:spLocks noGrp="1"/>
          </p:cNvSpPr>
          <p:nvPr>
            <p:ph type="dt" sz="half" idx="10"/>
          </p:nvPr>
        </p:nvSpPr>
        <p:spPr/>
        <p:txBody>
          <a:bodyPr/>
          <a:lstStyle/>
          <a:p>
            <a:fld id="{FF3F761F-97D0-4AA8-B138-A88BE6B2C2D5}" type="datetimeFigureOut">
              <a:rPr lang="en-US" smtClean="0"/>
              <a:t>10/10/2025</a:t>
            </a:fld>
            <a:endParaRPr lang="en-US"/>
          </a:p>
        </p:txBody>
      </p:sp>
      <p:sp>
        <p:nvSpPr>
          <p:cNvPr id="5" name="Footer Placeholder 4">
            <a:extLst>
              <a:ext uri="{FF2B5EF4-FFF2-40B4-BE49-F238E27FC236}">
                <a16:creationId xmlns:a16="http://schemas.microsoft.com/office/drawing/2014/main" id="{1160E6F9-E5E0-8ECB-6F21-AA7E635A17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DCA06E-91F9-C3C9-339B-52611681E95B}"/>
              </a:ext>
            </a:extLst>
          </p:cNvPr>
          <p:cNvSpPr>
            <a:spLocks noGrp="1"/>
          </p:cNvSpPr>
          <p:nvPr>
            <p:ph type="sldNum" sz="quarter" idx="12"/>
          </p:nvPr>
        </p:nvSpPr>
        <p:spPr/>
        <p:txBody>
          <a:bodyPr/>
          <a:lstStyle/>
          <a:p>
            <a:fld id="{0D343501-553E-448A-B104-9C0230F27A46}" type="slidenum">
              <a:rPr lang="en-US" smtClean="0"/>
              <a:t>‹#›</a:t>
            </a:fld>
            <a:endParaRPr lang="en-US"/>
          </a:p>
        </p:txBody>
      </p:sp>
    </p:spTree>
    <p:extLst>
      <p:ext uri="{BB962C8B-B14F-4D97-AF65-F5344CB8AC3E}">
        <p14:creationId xmlns:p14="http://schemas.microsoft.com/office/powerpoint/2010/main" val="3695820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224A-941F-0826-3EA8-05801C53CC4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408D027-9F28-6661-34C2-08DC9772AE6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DA1F12A-8D85-B90A-4C7B-582A822C4D61}"/>
              </a:ext>
            </a:extLst>
          </p:cNvPr>
          <p:cNvSpPr>
            <a:spLocks noGrp="1"/>
          </p:cNvSpPr>
          <p:nvPr>
            <p:ph type="dt" sz="half" idx="10"/>
          </p:nvPr>
        </p:nvSpPr>
        <p:spPr/>
        <p:txBody>
          <a:bodyPr/>
          <a:lstStyle/>
          <a:p>
            <a:fld id="{FF3F761F-97D0-4AA8-B138-A88BE6B2C2D5}" type="datetimeFigureOut">
              <a:rPr lang="en-US" smtClean="0"/>
              <a:t>10/10/2025</a:t>
            </a:fld>
            <a:endParaRPr lang="en-US"/>
          </a:p>
        </p:txBody>
      </p:sp>
      <p:sp>
        <p:nvSpPr>
          <p:cNvPr id="5" name="Footer Placeholder 4">
            <a:extLst>
              <a:ext uri="{FF2B5EF4-FFF2-40B4-BE49-F238E27FC236}">
                <a16:creationId xmlns:a16="http://schemas.microsoft.com/office/drawing/2014/main" id="{396449EB-96AB-AFB8-242A-75740C55A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4001A-9330-6EFB-D324-E5EEE04A7517}"/>
              </a:ext>
            </a:extLst>
          </p:cNvPr>
          <p:cNvSpPr>
            <a:spLocks noGrp="1"/>
          </p:cNvSpPr>
          <p:nvPr>
            <p:ph type="sldNum" sz="quarter" idx="12"/>
          </p:nvPr>
        </p:nvSpPr>
        <p:spPr/>
        <p:txBody>
          <a:bodyPr/>
          <a:lstStyle/>
          <a:p>
            <a:fld id="{0D343501-553E-448A-B104-9C0230F27A46}" type="slidenum">
              <a:rPr lang="en-US" smtClean="0"/>
              <a:t>‹#›</a:t>
            </a:fld>
            <a:endParaRPr lang="en-US"/>
          </a:p>
        </p:txBody>
      </p:sp>
    </p:spTree>
    <p:extLst>
      <p:ext uri="{BB962C8B-B14F-4D97-AF65-F5344CB8AC3E}">
        <p14:creationId xmlns:p14="http://schemas.microsoft.com/office/powerpoint/2010/main" val="2849904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10816F-6AC3-4F1B-33DC-CB58EE19B7C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941E3C8-90D1-D25F-DD37-623F675D5D6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358BB61-43AF-A7F5-EAB7-40DF2B23ADE5}"/>
              </a:ext>
            </a:extLst>
          </p:cNvPr>
          <p:cNvSpPr>
            <a:spLocks noGrp="1"/>
          </p:cNvSpPr>
          <p:nvPr>
            <p:ph type="dt" sz="half" idx="10"/>
          </p:nvPr>
        </p:nvSpPr>
        <p:spPr/>
        <p:txBody>
          <a:bodyPr/>
          <a:lstStyle/>
          <a:p>
            <a:fld id="{FF3F761F-97D0-4AA8-B138-A88BE6B2C2D5}" type="datetimeFigureOut">
              <a:rPr lang="en-US" smtClean="0"/>
              <a:t>10/10/2025</a:t>
            </a:fld>
            <a:endParaRPr lang="en-US"/>
          </a:p>
        </p:txBody>
      </p:sp>
      <p:sp>
        <p:nvSpPr>
          <p:cNvPr id="5" name="Footer Placeholder 4">
            <a:extLst>
              <a:ext uri="{FF2B5EF4-FFF2-40B4-BE49-F238E27FC236}">
                <a16:creationId xmlns:a16="http://schemas.microsoft.com/office/drawing/2014/main" id="{2A5DEC85-2C26-CBA1-901E-076CFD5EF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C41897-E904-8C35-7B16-D7135CAF4E88}"/>
              </a:ext>
            </a:extLst>
          </p:cNvPr>
          <p:cNvSpPr>
            <a:spLocks noGrp="1"/>
          </p:cNvSpPr>
          <p:nvPr>
            <p:ph type="sldNum" sz="quarter" idx="12"/>
          </p:nvPr>
        </p:nvSpPr>
        <p:spPr/>
        <p:txBody>
          <a:bodyPr/>
          <a:lstStyle/>
          <a:p>
            <a:fld id="{0D343501-553E-448A-B104-9C0230F27A46}" type="slidenum">
              <a:rPr lang="en-US" smtClean="0"/>
              <a:t>‹#›</a:t>
            </a:fld>
            <a:endParaRPr lang="en-US"/>
          </a:p>
        </p:txBody>
      </p:sp>
    </p:spTree>
    <p:extLst>
      <p:ext uri="{BB962C8B-B14F-4D97-AF65-F5344CB8AC3E}">
        <p14:creationId xmlns:p14="http://schemas.microsoft.com/office/powerpoint/2010/main" val="724727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1EACA-ECD5-E629-A04E-9DAE6A7CDA5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DF1E9DD-D8C9-EAA7-372D-9C99FCF2FB2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FD5C1B7-3C30-4F4D-AF8F-258EB0D8A00F}"/>
              </a:ext>
            </a:extLst>
          </p:cNvPr>
          <p:cNvSpPr>
            <a:spLocks noGrp="1"/>
          </p:cNvSpPr>
          <p:nvPr>
            <p:ph type="dt" sz="half" idx="10"/>
          </p:nvPr>
        </p:nvSpPr>
        <p:spPr/>
        <p:txBody>
          <a:bodyPr/>
          <a:lstStyle/>
          <a:p>
            <a:fld id="{FF3F761F-97D0-4AA8-B138-A88BE6B2C2D5}" type="datetimeFigureOut">
              <a:rPr lang="en-US" smtClean="0"/>
              <a:t>10/10/2025</a:t>
            </a:fld>
            <a:endParaRPr lang="en-US"/>
          </a:p>
        </p:txBody>
      </p:sp>
      <p:sp>
        <p:nvSpPr>
          <p:cNvPr id="5" name="Footer Placeholder 4">
            <a:extLst>
              <a:ext uri="{FF2B5EF4-FFF2-40B4-BE49-F238E27FC236}">
                <a16:creationId xmlns:a16="http://schemas.microsoft.com/office/drawing/2014/main" id="{6A167854-2DE5-0772-AA06-F3022E3968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2782AA-0A17-9C94-C873-79D23F8E7034}"/>
              </a:ext>
            </a:extLst>
          </p:cNvPr>
          <p:cNvSpPr>
            <a:spLocks noGrp="1"/>
          </p:cNvSpPr>
          <p:nvPr>
            <p:ph type="sldNum" sz="quarter" idx="12"/>
          </p:nvPr>
        </p:nvSpPr>
        <p:spPr/>
        <p:txBody>
          <a:bodyPr/>
          <a:lstStyle/>
          <a:p>
            <a:fld id="{0D343501-553E-448A-B104-9C0230F27A46}" type="slidenum">
              <a:rPr lang="en-US" smtClean="0"/>
              <a:t>‹#›</a:t>
            </a:fld>
            <a:endParaRPr lang="en-US"/>
          </a:p>
        </p:txBody>
      </p:sp>
    </p:spTree>
    <p:extLst>
      <p:ext uri="{BB962C8B-B14F-4D97-AF65-F5344CB8AC3E}">
        <p14:creationId xmlns:p14="http://schemas.microsoft.com/office/powerpoint/2010/main" val="1424741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A0E4-EBC3-0898-6691-FFEC5CD0B39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9E3768B-761B-3B9B-0288-846744133BF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D2B0EFB-D2A3-B0C5-0C22-72C62A5957E7}"/>
              </a:ext>
            </a:extLst>
          </p:cNvPr>
          <p:cNvSpPr>
            <a:spLocks noGrp="1"/>
          </p:cNvSpPr>
          <p:nvPr>
            <p:ph type="dt" sz="half" idx="10"/>
          </p:nvPr>
        </p:nvSpPr>
        <p:spPr/>
        <p:txBody>
          <a:bodyPr/>
          <a:lstStyle/>
          <a:p>
            <a:fld id="{FF3F761F-97D0-4AA8-B138-A88BE6B2C2D5}" type="datetimeFigureOut">
              <a:rPr lang="en-US" smtClean="0"/>
              <a:t>10/10/2025</a:t>
            </a:fld>
            <a:endParaRPr lang="en-US"/>
          </a:p>
        </p:txBody>
      </p:sp>
      <p:sp>
        <p:nvSpPr>
          <p:cNvPr id="5" name="Footer Placeholder 4">
            <a:extLst>
              <a:ext uri="{FF2B5EF4-FFF2-40B4-BE49-F238E27FC236}">
                <a16:creationId xmlns:a16="http://schemas.microsoft.com/office/drawing/2014/main" id="{27337CFB-3E5E-7114-39D2-AB1EADE48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4859BC-1661-A515-6DE7-47E1774CC176}"/>
              </a:ext>
            </a:extLst>
          </p:cNvPr>
          <p:cNvSpPr>
            <a:spLocks noGrp="1"/>
          </p:cNvSpPr>
          <p:nvPr>
            <p:ph type="sldNum" sz="quarter" idx="12"/>
          </p:nvPr>
        </p:nvSpPr>
        <p:spPr/>
        <p:txBody>
          <a:bodyPr/>
          <a:lstStyle/>
          <a:p>
            <a:fld id="{0D343501-553E-448A-B104-9C0230F27A46}" type="slidenum">
              <a:rPr lang="en-US" smtClean="0"/>
              <a:t>‹#›</a:t>
            </a:fld>
            <a:endParaRPr lang="en-US"/>
          </a:p>
        </p:txBody>
      </p:sp>
    </p:spTree>
    <p:extLst>
      <p:ext uri="{BB962C8B-B14F-4D97-AF65-F5344CB8AC3E}">
        <p14:creationId xmlns:p14="http://schemas.microsoft.com/office/powerpoint/2010/main" val="2925020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F978-79B5-D589-FFE0-DAB392A4143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1017CC1-7778-C798-B787-D4F8D991A0C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F553719-B4C5-48A8-506C-4B0AA9F1BEB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E53CB52-5B86-5AC8-5D90-D6E31A747865}"/>
              </a:ext>
            </a:extLst>
          </p:cNvPr>
          <p:cNvSpPr>
            <a:spLocks noGrp="1"/>
          </p:cNvSpPr>
          <p:nvPr>
            <p:ph type="dt" sz="half" idx="10"/>
          </p:nvPr>
        </p:nvSpPr>
        <p:spPr/>
        <p:txBody>
          <a:bodyPr/>
          <a:lstStyle/>
          <a:p>
            <a:fld id="{FF3F761F-97D0-4AA8-B138-A88BE6B2C2D5}" type="datetimeFigureOut">
              <a:rPr lang="en-US" smtClean="0"/>
              <a:t>10/10/2025</a:t>
            </a:fld>
            <a:endParaRPr lang="en-US"/>
          </a:p>
        </p:txBody>
      </p:sp>
      <p:sp>
        <p:nvSpPr>
          <p:cNvPr id="6" name="Footer Placeholder 5">
            <a:extLst>
              <a:ext uri="{FF2B5EF4-FFF2-40B4-BE49-F238E27FC236}">
                <a16:creationId xmlns:a16="http://schemas.microsoft.com/office/drawing/2014/main" id="{FFC820B9-F755-B0B3-B760-5457FE2CFB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012BA1-E7B1-2847-AE90-7EAFE421E2CC}"/>
              </a:ext>
            </a:extLst>
          </p:cNvPr>
          <p:cNvSpPr>
            <a:spLocks noGrp="1"/>
          </p:cNvSpPr>
          <p:nvPr>
            <p:ph type="sldNum" sz="quarter" idx="12"/>
          </p:nvPr>
        </p:nvSpPr>
        <p:spPr/>
        <p:txBody>
          <a:bodyPr/>
          <a:lstStyle/>
          <a:p>
            <a:fld id="{0D343501-553E-448A-B104-9C0230F27A46}" type="slidenum">
              <a:rPr lang="en-US" smtClean="0"/>
              <a:t>‹#›</a:t>
            </a:fld>
            <a:endParaRPr lang="en-US"/>
          </a:p>
        </p:txBody>
      </p:sp>
    </p:spTree>
    <p:extLst>
      <p:ext uri="{BB962C8B-B14F-4D97-AF65-F5344CB8AC3E}">
        <p14:creationId xmlns:p14="http://schemas.microsoft.com/office/powerpoint/2010/main" val="1469247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C996-47BD-A79E-E643-24A5C69AACA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1070F2B-C53C-B3DE-28C9-93DA9CBFD4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82549F4-2B81-3EA1-230F-02A2EB8CB5C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529A14D-07CD-267A-800D-E4D0D08DB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BCF45F3-C16B-F315-0CE0-613A918E1D0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8B7FE54-DF7C-176D-A0EF-CF28FDF3D74A}"/>
              </a:ext>
            </a:extLst>
          </p:cNvPr>
          <p:cNvSpPr>
            <a:spLocks noGrp="1"/>
          </p:cNvSpPr>
          <p:nvPr>
            <p:ph type="dt" sz="half" idx="10"/>
          </p:nvPr>
        </p:nvSpPr>
        <p:spPr/>
        <p:txBody>
          <a:bodyPr/>
          <a:lstStyle/>
          <a:p>
            <a:fld id="{FF3F761F-97D0-4AA8-B138-A88BE6B2C2D5}" type="datetimeFigureOut">
              <a:rPr lang="en-US" smtClean="0"/>
              <a:t>10/10/2025</a:t>
            </a:fld>
            <a:endParaRPr lang="en-US"/>
          </a:p>
        </p:txBody>
      </p:sp>
      <p:sp>
        <p:nvSpPr>
          <p:cNvPr id="8" name="Footer Placeholder 7">
            <a:extLst>
              <a:ext uri="{FF2B5EF4-FFF2-40B4-BE49-F238E27FC236}">
                <a16:creationId xmlns:a16="http://schemas.microsoft.com/office/drawing/2014/main" id="{1ECA5E0A-8A65-38D8-6923-4E135F4E65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B4ED43-AA16-E92A-8511-72A1FDFFA180}"/>
              </a:ext>
            </a:extLst>
          </p:cNvPr>
          <p:cNvSpPr>
            <a:spLocks noGrp="1"/>
          </p:cNvSpPr>
          <p:nvPr>
            <p:ph type="sldNum" sz="quarter" idx="12"/>
          </p:nvPr>
        </p:nvSpPr>
        <p:spPr/>
        <p:txBody>
          <a:bodyPr/>
          <a:lstStyle/>
          <a:p>
            <a:fld id="{0D343501-553E-448A-B104-9C0230F27A46}" type="slidenum">
              <a:rPr lang="en-US" smtClean="0"/>
              <a:t>‹#›</a:t>
            </a:fld>
            <a:endParaRPr lang="en-US"/>
          </a:p>
        </p:txBody>
      </p:sp>
    </p:spTree>
    <p:extLst>
      <p:ext uri="{BB962C8B-B14F-4D97-AF65-F5344CB8AC3E}">
        <p14:creationId xmlns:p14="http://schemas.microsoft.com/office/powerpoint/2010/main" val="2043384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DA9E0-E982-45F3-82AD-50F9C23EE46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D6E1D58-C2EA-6C56-F1D1-B875E99E6319}"/>
              </a:ext>
            </a:extLst>
          </p:cNvPr>
          <p:cNvSpPr>
            <a:spLocks noGrp="1"/>
          </p:cNvSpPr>
          <p:nvPr>
            <p:ph type="dt" sz="half" idx="10"/>
          </p:nvPr>
        </p:nvSpPr>
        <p:spPr/>
        <p:txBody>
          <a:bodyPr/>
          <a:lstStyle/>
          <a:p>
            <a:fld id="{FF3F761F-97D0-4AA8-B138-A88BE6B2C2D5}" type="datetimeFigureOut">
              <a:rPr lang="en-US" smtClean="0"/>
              <a:t>10/10/2025</a:t>
            </a:fld>
            <a:endParaRPr lang="en-US"/>
          </a:p>
        </p:txBody>
      </p:sp>
      <p:sp>
        <p:nvSpPr>
          <p:cNvPr id="4" name="Footer Placeholder 3">
            <a:extLst>
              <a:ext uri="{FF2B5EF4-FFF2-40B4-BE49-F238E27FC236}">
                <a16:creationId xmlns:a16="http://schemas.microsoft.com/office/drawing/2014/main" id="{4453B947-A5B6-E8A7-A221-8E8279FD09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538F93-389B-E5C7-7589-3A103FA1F383}"/>
              </a:ext>
            </a:extLst>
          </p:cNvPr>
          <p:cNvSpPr>
            <a:spLocks noGrp="1"/>
          </p:cNvSpPr>
          <p:nvPr>
            <p:ph type="sldNum" sz="quarter" idx="12"/>
          </p:nvPr>
        </p:nvSpPr>
        <p:spPr/>
        <p:txBody>
          <a:bodyPr/>
          <a:lstStyle/>
          <a:p>
            <a:fld id="{0D343501-553E-448A-B104-9C0230F27A46}" type="slidenum">
              <a:rPr lang="en-US" smtClean="0"/>
              <a:t>‹#›</a:t>
            </a:fld>
            <a:endParaRPr lang="en-US"/>
          </a:p>
        </p:txBody>
      </p:sp>
    </p:spTree>
    <p:extLst>
      <p:ext uri="{BB962C8B-B14F-4D97-AF65-F5344CB8AC3E}">
        <p14:creationId xmlns:p14="http://schemas.microsoft.com/office/powerpoint/2010/main" val="1069174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95F87A-AE58-B611-D690-F0C8733E8F7C}"/>
              </a:ext>
            </a:extLst>
          </p:cNvPr>
          <p:cNvSpPr>
            <a:spLocks noGrp="1"/>
          </p:cNvSpPr>
          <p:nvPr>
            <p:ph type="dt" sz="half" idx="10"/>
          </p:nvPr>
        </p:nvSpPr>
        <p:spPr/>
        <p:txBody>
          <a:bodyPr/>
          <a:lstStyle/>
          <a:p>
            <a:fld id="{FF3F761F-97D0-4AA8-B138-A88BE6B2C2D5}" type="datetimeFigureOut">
              <a:rPr lang="en-US" smtClean="0"/>
              <a:t>10/10/2025</a:t>
            </a:fld>
            <a:endParaRPr lang="en-US"/>
          </a:p>
        </p:txBody>
      </p:sp>
      <p:sp>
        <p:nvSpPr>
          <p:cNvPr id="3" name="Footer Placeholder 2">
            <a:extLst>
              <a:ext uri="{FF2B5EF4-FFF2-40B4-BE49-F238E27FC236}">
                <a16:creationId xmlns:a16="http://schemas.microsoft.com/office/drawing/2014/main" id="{F2D7CAEA-C6C8-5A94-0FF0-457A8C6497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6D3EA3-6585-C8EE-7517-CBBADC35E550}"/>
              </a:ext>
            </a:extLst>
          </p:cNvPr>
          <p:cNvSpPr>
            <a:spLocks noGrp="1"/>
          </p:cNvSpPr>
          <p:nvPr>
            <p:ph type="sldNum" sz="quarter" idx="12"/>
          </p:nvPr>
        </p:nvSpPr>
        <p:spPr/>
        <p:txBody>
          <a:bodyPr/>
          <a:lstStyle/>
          <a:p>
            <a:fld id="{0D343501-553E-448A-B104-9C0230F27A46}" type="slidenum">
              <a:rPr lang="en-US" smtClean="0"/>
              <a:t>‹#›</a:t>
            </a:fld>
            <a:endParaRPr lang="en-US"/>
          </a:p>
        </p:txBody>
      </p:sp>
    </p:spTree>
    <p:extLst>
      <p:ext uri="{BB962C8B-B14F-4D97-AF65-F5344CB8AC3E}">
        <p14:creationId xmlns:p14="http://schemas.microsoft.com/office/powerpoint/2010/main" val="2968145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482A8-9237-A7C6-8C9A-D850DEF460D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F8D4745-ED2F-E978-88FC-EF554745B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C04B11B-DF65-BEBC-E33B-3806C3F94C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6209AD5-A097-6B87-ED43-049A66F58CCF}"/>
              </a:ext>
            </a:extLst>
          </p:cNvPr>
          <p:cNvSpPr>
            <a:spLocks noGrp="1"/>
          </p:cNvSpPr>
          <p:nvPr>
            <p:ph type="dt" sz="half" idx="10"/>
          </p:nvPr>
        </p:nvSpPr>
        <p:spPr/>
        <p:txBody>
          <a:bodyPr/>
          <a:lstStyle/>
          <a:p>
            <a:fld id="{FF3F761F-97D0-4AA8-B138-A88BE6B2C2D5}" type="datetimeFigureOut">
              <a:rPr lang="en-US" smtClean="0"/>
              <a:t>10/10/2025</a:t>
            </a:fld>
            <a:endParaRPr lang="en-US"/>
          </a:p>
        </p:txBody>
      </p:sp>
      <p:sp>
        <p:nvSpPr>
          <p:cNvPr id="6" name="Footer Placeholder 5">
            <a:extLst>
              <a:ext uri="{FF2B5EF4-FFF2-40B4-BE49-F238E27FC236}">
                <a16:creationId xmlns:a16="http://schemas.microsoft.com/office/drawing/2014/main" id="{BD31C7CA-7276-0958-49DD-F39369C4FB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A99A96-053E-580E-28B3-207D510EE4EC}"/>
              </a:ext>
            </a:extLst>
          </p:cNvPr>
          <p:cNvSpPr>
            <a:spLocks noGrp="1"/>
          </p:cNvSpPr>
          <p:nvPr>
            <p:ph type="sldNum" sz="quarter" idx="12"/>
          </p:nvPr>
        </p:nvSpPr>
        <p:spPr/>
        <p:txBody>
          <a:bodyPr/>
          <a:lstStyle/>
          <a:p>
            <a:fld id="{0D343501-553E-448A-B104-9C0230F27A46}" type="slidenum">
              <a:rPr lang="en-US" smtClean="0"/>
              <a:t>‹#›</a:t>
            </a:fld>
            <a:endParaRPr lang="en-US"/>
          </a:p>
        </p:txBody>
      </p:sp>
    </p:spTree>
    <p:extLst>
      <p:ext uri="{BB962C8B-B14F-4D97-AF65-F5344CB8AC3E}">
        <p14:creationId xmlns:p14="http://schemas.microsoft.com/office/powerpoint/2010/main" val="3581204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52400-5B73-6E07-429C-DC8603F1E17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1E5F79B-6EE4-B760-CD07-540F54A965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FF0219-9C69-EBB0-7B64-9D4FDA923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6E565D-E7FF-A8AA-237F-DC6D37E4D795}"/>
              </a:ext>
            </a:extLst>
          </p:cNvPr>
          <p:cNvSpPr>
            <a:spLocks noGrp="1"/>
          </p:cNvSpPr>
          <p:nvPr>
            <p:ph type="dt" sz="half" idx="10"/>
          </p:nvPr>
        </p:nvSpPr>
        <p:spPr/>
        <p:txBody>
          <a:bodyPr/>
          <a:lstStyle/>
          <a:p>
            <a:fld id="{FF3F761F-97D0-4AA8-B138-A88BE6B2C2D5}" type="datetimeFigureOut">
              <a:rPr lang="en-US" smtClean="0"/>
              <a:t>10/10/2025</a:t>
            </a:fld>
            <a:endParaRPr lang="en-US"/>
          </a:p>
        </p:txBody>
      </p:sp>
      <p:sp>
        <p:nvSpPr>
          <p:cNvPr id="6" name="Footer Placeholder 5">
            <a:extLst>
              <a:ext uri="{FF2B5EF4-FFF2-40B4-BE49-F238E27FC236}">
                <a16:creationId xmlns:a16="http://schemas.microsoft.com/office/drawing/2014/main" id="{BABA0FC1-4274-E9F0-099A-C2842D48C7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76A7EE-CD80-46FB-1FF6-C55F7D47C1FB}"/>
              </a:ext>
            </a:extLst>
          </p:cNvPr>
          <p:cNvSpPr>
            <a:spLocks noGrp="1"/>
          </p:cNvSpPr>
          <p:nvPr>
            <p:ph type="sldNum" sz="quarter" idx="12"/>
          </p:nvPr>
        </p:nvSpPr>
        <p:spPr/>
        <p:txBody>
          <a:bodyPr/>
          <a:lstStyle/>
          <a:p>
            <a:fld id="{0D343501-553E-448A-B104-9C0230F27A46}" type="slidenum">
              <a:rPr lang="en-US" smtClean="0"/>
              <a:t>‹#›</a:t>
            </a:fld>
            <a:endParaRPr lang="en-US"/>
          </a:p>
        </p:txBody>
      </p:sp>
    </p:spTree>
    <p:extLst>
      <p:ext uri="{BB962C8B-B14F-4D97-AF65-F5344CB8AC3E}">
        <p14:creationId xmlns:p14="http://schemas.microsoft.com/office/powerpoint/2010/main" val="333615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2F227A-896C-73FD-EAE3-FA1B140D3E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DB4ACB7-7D4D-9A8F-9E19-8037965148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FB5094E-6EDB-80A0-67F9-DEADD5EF44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F3F761F-97D0-4AA8-B138-A88BE6B2C2D5}" type="datetimeFigureOut">
              <a:rPr lang="en-US" smtClean="0"/>
              <a:t>10/10/2025</a:t>
            </a:fld>
            <a:endParaRPr lang="en-US"/>
          </a:p>
        </p:txBody>
      </p:sp>
      <p:sp>
        <p:nvSpPr>
          <p:cNvPr id="5" name="Footer Placeholder 4">
            <a:extLst>
              <a:ext uri="{FF2B5EF4-FFF2-40B4-BE49-F238E27FC236}">
                <a16:creationId xmlns:a16="http://schemas.microsoft.com/office/drawing/2014/main" id="{C56B8FA6-4310-7D6A-E7B4-582D218488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CE71D0B-7DBD-747B-FC7B-D6C03E7190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D343501-553E-448A-B104-9C0230F27A46}" type="slidenum">
              <a:rPr lang="en-US" smtClean="0"/>
              <a:t>‹#›</a:t>
            </a:fld>
            <a:endParaRPr lang="en-US"/>
          </a:p>
        </p:txBody>
      </p:sp>
    </p:spTree>
    <p:extLst>
      <p:ext uri="{BB962C8B-B14F-4D97-AF65-F5344CB8AC3E}">
        <p14:creationId xmlns:p14="http://schemas.microsoft.com/office/powerpoint/2010/main" val="2683986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410546" y="1122363"/>
            <a:ext cx="9353939" cy="992187"/>
          </a:xfrm>
        </p:spPr>
        <p:txBody>
          <a:bodyPr>
            <a:normAutofit fontScale="90000"/>
          </a:bodyPr>
          <a:lstStyle/>
          <a:p>
            <a:r>
              <a:rPr lang="en-US" b="1" dirty="0">
                <a:solidFill>
                  <a:schemeClr val="bg1">
                    <a:lumMod val="95000"/>
                  </a:schemeClr>
                </a:solidFill>
              </a:rPr>
              <a:t>ENGR. MUHAMMAD OSAMA</a:t>
            </a:r>
          </a:p>
        </p:txBody>
      </p:sp>
      <p:sp>
        <p:nvSpPr>
          <p:cNvPr id="3" name="Subtitle 2">
            <a:extLst>
              <a:ext uri="{FF2B5EF4-FFF2-40B4-BE49-F238E27FC236}">
                <a16:creationId xmlns:a16="http://schemas.microsoft.com/office/drawing/2014/main" id="{0BEE0B5E-E488-B7CE-6717-6028337001DE}"/>
              </a:ext>
            </a:extLst>
          </p:cNvPr>
          <p:cNvSpPr>
            <a:spLocks noGrp="1"/>
          </p:cNvSpPr>
          <p:nvPr>
            <p:ph type="subTitle" idx="1"/>
          </p:nvPr>
        </p:nvSpPr>
        <p:spPr>
          <a:xfrm>
            <a:off x="870668" y="2191883"/>
            <a:ext cx="5856709" cy="1437725"/>
          </a:xfrm>
        </p:spPr>
        <p:txBody>
          <a:bodyPr>
            <a:normAutofit/>
          </a:bodyPr>
          <a:lstStyle/>
          <a:p>
            <a:pPr algn="l"/>
            <a:r>
              <a:rPr lang="en-US" sz="2800" b="1" i="1" dirty="0">
                <a:solidFill>
                  <a:schemeClr val="bg1">
                    <a:lumMod val="95000"/>
                  </a:schemeClr>
                </a:solidFill>
              </a:rPr>
              <a:t>MECHANICAL ENGINEER</a:t>
            </a:r>
          </a:p>
          <a:p>
            <a:pPr algn="l"/>
            <a:r>
              <a:rPr lang="en-US" sz="2800" b="1" i="1" dirty="0">
                <a:solidFill>
                  <a:schemeClr val="bg1">
                    <a:lumMod val="95000"/>
                  </a:schemeClr>
                </a:solidFill>
              </a:rPr>
              <a:t>CAD </a:t>
            </a:r>
            <a:r>
              <a:rPr lang="en-GB" sz="2800" b="1" i="1" dirty="0">
                <a:solidFill>
                  <a:schemeClr val="bg1">
                    <a:lumMod val="95000"/>
                  </a:schemeClr>
                </a:solidFill>
              </a:rPr>
              <a:t>DESIGNER </a:t>
            </a:r>
            <a:endParaRPr lang="en-US" sz="2800" b="1" i="1" dirty="0">
              <a:solidFill>
                <a:schemeClr val="bg1">
                  <a:lumMod val="95000"/>
                </a:schemeClr>
              </a:solidFill>
            </a:endParaRPr>
          </a:p>
        </p:txBody>
      </p:sp>
      <p:cxnSp>
        <p:nvCxnSpPr>
          <p:cNvPr id="6" name="Straight Connector 5">
            <a:extLst>
              <a:ext uri="{FF2B5EF4-FFF2-40B4-BE49-F238E27FC236}">
                <a16:creationId xmlns:a16="http://schemas.microsoft.com/office/drawing/2014/main" id="{70CAB488-E6C7-A014-4DD5-3A40C595A958}"/>
              </a:ext>
            </a:extLst>
          </p:cNvPr>
          <p:cNvCxnSpPr/>
          <p:nvPr/>
        </p:nvCxnSpPr>
        <p:spPr>
          <a:xfrm>
            <a:off x="964163" y="1045029"/>
            <a:ext cx="4609322" cy="0"/>
          </a:xfrm>
          <a:prstGeom prst="line">
            <a:avLst/>
          </a:prstGeom>
          <a:ln w="76200">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sp>
        <p:nvSpPr>
          <p:cNvPr id="4" name="Subtitle 2">
            <a:extLst>
              <a:ext uri="{FF2B5EF4-FFF2-40B4-BE49-F238E27FC236}">
                <a16:creationId xmlns:a16="http://schemas.microsoft.com/office/drawing/2014/main" id="{14CAD20D-3285-9208-7C05-1944CC34F6EB}"/>
              </a:ext>
            </a:extLst>
          </p:cNvPr>
          <p:cNvSpPr txBox="1">
            <a:spLocks/>
          </p:cNvSpPr>
          <p:nvPr/>
        </p:nvSpPr>
        <p:spPr>
          <a:xfrm>
            <a:off x="534759" y="5152797"/>
            <a:ext cx="11156498" cy="89931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6000" b="1" i="1" dirty="0">
                <a:solidFill>
                  <a:schemeClr val="bg1">
                    <a:lumMod val="95000"/>
                  </a:schemeClr>
                </a:solidFill>
                <a:effectLst>
                  <a:outerShdw blurRad="38100" dist="38100" dir="2700000" algn="tl">
                    <a:srgbClr val="000000">
                      <a:alpha val="43137"/>
                    </a:srgbClr>
                  </a:outerShdw>
                </a:effectLst>
              </a:rPr>
              <a:t>PORTFOLIO</a:t>
            </a:r>
          </a:p>
        </p:txBody>
      </p:sp>
    </p:spTree>
    <p:extLst>
      <p:ext uri="{BB962C8B-B14F-4D97-AF65-F5344CB8AC3E}">
        <p14:creationId xmlns:p14="http://schemas.microsoft.com/office/powerpoint/2010/main" val="3858695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UAV COPTERS</a:t>
            </a:r>
          </a:p>
        </p:txBody>
      </p:sp>
      <p:pic>
        <p:nvPicPr>
          <p:cNvPr id="5" name="Picture 4">
            <a:extLst>
              <a:ext uri="{FF2B5EF4-FFF2-40B4-BE49-F238E27FC236}">
                <a16:creationId xmlns:a16="http://schemas.microsoft.com/office/drawing/2014/main" id="{C4872A59-79D7-9EB2-D9E6-0464480C11AC}"/>
              </a:ext>
            </a:extLst>
          </p:cNvPr>
          <p:cNvPicPr>
            <a:picLocks noChangeAspect="1"/>
          </p:cNvPicPr>
          <p:nvPr/>
        </p:nvPicPr>
        <p:blipFill>
          <a:blip r:embed="rId2"/>
          <a:stretch>
            <a:fillRect/>
          </a:stretch>
        </p:blipFill>
        <p:spPr>
          <a:xfrm>
            <a:off x="718457" y="1506602"/>
            <a:ext cx="5814527" cy="3270671"/>
          </a:xfrm>
          <a:prstGeom prst="rect">
            <a:avLst/>
          </a:prstGeom>
        </p:spPr>
      </p:pic>
      <p:sp>
        <p:nvSpPr>
          <p:cNvPr id="6" name="TextBox 5">
            <a:extLst>
              <a:ext uri="{FF2B5EF4-FFF2-40B4-BE49-F238E27FC236}">
                <a16:creationId xmlns:a16="http://schemas.microsoft.com/office/drawing/2014/main" id="{C4B41126-BF8D-A613-C3AC-3A58700BE409}"/>
              </a:ext>
            </a:extLst>
          </p:cNvPr>
          <p:cNvSpPr txBox="1"/>
          <p:nvPr/>
        </p:nvSpPr>
        <p:spPr>
          <a:xfrm>
            <a:off x="7072603" y="1305340"/>
            <a:ext cx="4575112" cy="4708981"/>
          </a:xfrm>
          <a:prstGeom prst="rect">
            <a:avLst/>
          </a:prstGeom>
          <a:noFill/>
        </p:spPr>
        <p:txBody>
          <a:bodyPr wrap="square" rtlCol="0">
            <a:spAutoFit/>
          </a:bodyPr>
          <a:lstStyle/>
          <a:p>
            <a:pPr marL="0" algn="l" rtl="0" eaLnBrk="1" latinLnBrk="0" hangingPunct="1">
              <a:spcBef>
                <a:spcPts val="0"/>
              </a:spcBef>
              <a:spcAft>
                <a:spcPts val="0"/>
              </a:spcAft>
            </a:pPr>
            <a:r>
              <a:rPr lang="en-GB" sz="2000" dirty="0">
                <a:solidFill>
                  <a:srgbClr val="000000"/>
                </a:solidFill>
                <a:effectLst/>
                <a:latin typeface="Bahnschrift SemiBold SemiConden" panose="020B0502040204020203" pitchFamily="34" charset="0"/>
              </a:rPr>
              <a:t>CUSTOMIZED DESIGN OF COPTER PLATES</a:t>
            </a:r>
          </a:p>
          <a:p>
            <a:pPr marL="0" algn="l" rtl="0" eaLnBrk="1" latinLnBrk="0" hangingPunct="1">
              <a:spcBef>
                <a:spcPts val="0"/>
              </a:spcBef>
              <a:spcAft>
                <a:spcPts val="0"/>
              </a:spcAft>
            </a:pPr>
            <a:r>
              <a:rPr lang="en-GB" sz="2000" dirty="0">
                <a:solidFill>
                  <a:srgbClr val="000000"/>
                </a:solidFill>
                <a:effectLst/>
                <a:latin typeface="Bahnschrift SemiBold SemiConden" panose="020B0502040204020203" pitchFamily="34" charset="0"/>
              </a:rPr>
              <a:t>CUSTOMIZE</a:t>
            </a:r>
            <a:r>
              <a:rPr lang="en-GB" sz="2000" dirty="0">
                <a:solidFill>
                  <a:srgbClr val="000000"/>
                </a:solidFill>
                <a:latin typeface="Bahnschrift SemiBold SemiConden" panose="020B0502040204020203" pitchFamily="34" charset="0"/>
              </a:rPr>
              <a:t>D PAYLOAD ATTACHMENTS</a:t>
            </a:r>
          </a:p>
          <a:p>
            <a:endParaRPr lang="en-GB" sz="2000" dirty="0">
              <a:solidFill>
                <a:srgbClr val="000000"/>
              </a:solidFill>
              <a:effectLst/>
              <a:latin typeface="Bahnschrift SemiBold SemiConden" panose="020B0502040204020203" pitchFamily="34" charset="0"/>
            </a:endParaRPr>
          </a:p>
          <a:p>
            <a:r>
              <a:rPr lang="en-GB" sz="2000" dirty="0">
                <a:solidFill>
                  <a:srgbClr val="000000"/>
                </a:solidFill>
                <a:effectLst/>
                <a:latin typeface="Bahnschrift SemiBold SemiConden" panose="020B0502040204020203" pitchFamily="34" charset="0"/>
              </a:rPr>
              <a:t>CUSTOMIZE</a:t>
            </a:r>
            <a:r>
              <a:rPr lang="en-GB" sz="2000" dirty="0">
                <a:solidFill>
                  <a:srgbClr val="000000"/>
                </a:solidFill>
                <a:latin typeface="Bahnschrift SemiBold SemiConden" panose="020B0502040204020203" pitchFamily="34" charset="0"/>
              </a:rPr>
              <a:t>D DESIGN TO INCORPORATE:</a:t>
            </a:r>
          </a:p>
          <a:p>
            <a:r>
              <a:rPr lang="en-GB" sz="2000" i="1" dirty="0">
                <a:solidFill>
                  <a:schemeClr val="tx2">
                    <a:lumMod val="75000"/>
                    <a:lumOff val="25000"/>
                  </a:schemeClr>
                </a:solidFill>
                <a:latin typeface="Bahnschrift SemiBold SemiConden" panose="020B0502040204020203" pitchFamily="34" charset="0"/>
              </a:rPr>
              <a:t>-CUSTOM RELEASING MECHANISM FOR SHELLS</a:t>
            </a:r>
          </a:p>
          <a:p>
            <a:r>
              <a:rPr lang="en-GB" sz="2000" i="1" dirty="0">
                <a:solidFill>
                  <a:srgbClr val="000000"/>
                </a:solidFill>
                <a:latin typeface="Bahnschrift SemiBold SemiConden" panose="020B0502040204020203" pitchFamily="34" charset="0"/>
              </a:rPr>
              <a:t>-ENGOUGH SPACE FOR SEAMLESS INTERAGRATION OF AVIONICS</a:t>
            </a:r>
          </a:p>
          <a:p>
            <a:r>
              <a:rPr lang="en-GB" sz="2000" i="1" dirty="0">
                <a:solidFill>
                  <a:schemeClr val="tx2">
                    <a:lumMod val="75000"/>
                    <a:lumOff val="25000"/>
                  </a:schemeClr>
                </a:solidFill>
                <a:latin typeface="Bahnschrift SemiBold SemiConden" panose="020B0502040204020203" pitchFamily="34" charset="0"/>
              </a:rPr>
              <a:t>-ENOUGH SPACE FOR WIRING</a:t>
            </a:r>
          </a:p>
          <a:p>
            <a:r>
              <a:rPr lang="en-GB" sz="2000" i="1" dirty="0">
                <a:solidFill>
                  <a:srgbClr val="000000"/>
                </a:solidFill>
                <a:latin typeface="Bahnschrift SemiBold SemiConden" panose="020B0502040204020203" pitchFamily="34" charset="0"/>
              </a:rPr>
              <a:t>-CUSTOMIZED DESIGN FOR ARMS HOLDERS</a:t>
            </a:r>
          </a:p>
          <a:p>
            <a:r>
              <a:rPr lang="en-GB" sz="2000" i="1" dirty="0">
                <a:solidFill>
                  <a:schemeClr val="tx2">
                    <a:lumMod val="75000"/>
                    <a:lumOff val="25000"/>
                  </a:schemeClr>
                </a:solidFill>
                <a:latin typeface="Bahnschrift SemiBold SemiConden" panose="020B0502040204020203" pitchFamily="34" charset="0"/>
              </a:rPr>
              <a:t>-CUSTOMIZED LANGING GEAR HOLDERS</a:t>
            </a:r>
          </a:p>
          <a:p>
            <a:r>
              <a:rPr lang="en-GB" sz="2000" i="1" dirty="0">
                <a:solidFill>
                  <a:srgbClr val="000000"/>
                </a:solidFill>
                <a:latin typeface="Bahnschrift SemiBold SemiConden" panose="020B0502040204020203" pitchFamily="34" charset="0"/>
              </a:rPr>
              <a:t>-CUSTOMIZED MOTOTR MOUNTS</a:t>
            </a:r>
          </a:p>
          <a:p>
            <a:r>
              <a:rPr lang="en-GB" sz="2000" i="1" dirty="0">
                <a:solidFill>
                  <a:schemeClr val="tx2">
                    <a:lumMod val="75000"/>
                    <a:lumOff val="25000"/>
                  </a:schemeClr>
                </a:solidFill>
                <a:latin typeface="Bahnschrift SemiBold SemiConden" panose="020B0502040204020203" pitchFamily="34" charset="0"/>
              </a:rPr>
              <a:t>-CUSTOMIZED ARM CLAMPERS</a:t>
            </a:r>
          </a:p>
          <a:p>
            <a:endParaRPr lang="en-GB" sz="2000" i="1" dirty="0">
              <a:solidFill>
                <a:srgbClr val="000000"/>
              </a:solidFill>
              <a:latin typeface="Bahnschrift SemiBold SemiConden" panose="020B0502040204020203" pitchFamily="34" charset="0"/>
            </a:endParaRPr>
          </a:p>
          <a:p>
            <a:pPr marL="0" algn="l" rtl="0" eaLnBrk="1" latinLnBrk="0" hangingPunct="1">
              <a:spcBef>
                <a:spcPts val="0"/>
              </a:spcBef>
              <a:spcAft>
                <a:spcPts val="0"/>
              </a:spcAft>
            </a:pPr>
            <a:endParaRPr lang="en-GB" sz="2000" dirty="0">
              <a:solidFill>
                <a:srgbClr val="000000"/>
              </a:solidFill>
              <a:latin typeface="Bahnschrift SemiBold SemiConden" panose="020B0502040204020203" pitchFamily="34" charset="0"/>
            </a:endParaRPr>
          </a:p>
        </p:txBody>
      </p:sp>
      <p:sp>
        <p:nvSpPr>
          <p:cNvPr id="8" name="Arrow: Right 7">
            <a:extLst>
              <a:ext uri="{FF2B5EF4-FFF2-40B4-BE49-F238E27FC236}">
                <a16:creationId xmlns:a16="http://schemas.microsoft.com/office/drawing/2014/main" id="{CC58BE7E-FFFC-B46F-3A15-23D95FF82EA5}"/>
              </a:ext>
            </a:extLst>
          </p:cNvPr>
          <p:cNvSpPr/>
          <p:nvPr/>
        </p:nvSpPr>
        <p:spPr>
          <a:xfrm>
            <a:off x="6752804" y="1772525"/>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35B4397-32DF-384B-79BE-4BD3D99F7397}"/>
              </a:ext>
            </a:extLst>
          </p:cNvPr>
          <p:cNvSpPr txBox="1"/>
          <p:nvPr/>
        </p:nvSpPr>
        <p:spPr>
          <a:xfrm>
            <a:off x="1870174" y="5165812"/>
            <a:ext cx="3573625" cy="523220"/>
          </a:xfrm>
          <a:prstGeom prst="rect">
            <a:avLst/>
          </a:prstGeom>
          <a:noFill/>
        </p:spPr>
        <p:txBody>
          <a:bodyPr wrap="square" rtlCol="0">
            <a:spAutoFit/>
          </a:bodyPr>
          <a:lstStyle/>
          <a:p>
            <a:pPr algn="ctr"/>
            <a:r>
              <a:rPr lang="en-US" sz="1400" dirty="0">
                <a:solidFill>
                  <a:srgbClr val="0070C0"/>
                </a:solidFill>
                <a:latin typeface="Bahnschrift SemiBold SemiConden" panose="020B0502040204020203" pitchFamily="34" charset="0"/>
              </a:rPr>
              <a:t>PAYLOAD RELEASING MECHANISM FOR MORTAR SHELLS</a:t>
            </a:r>
          </a:p>
        </p:txBody>
      </p:sp>
      <p:sp>
        <p:nvSpPr>
          <p:cNvPr id="3" name="Arrow: Right 2">
            <a:extLst>
              <a:ext uri="{FF2B5EF4-FFF2-40B4-BE49-F238E27FC236}">
                <a16:creationId xmlns:a16="http://schemas.microsoft.com/office/drawing/2014/main" id="{74893B2D-BBAA-1D62-758C-BA8CAA25385E}"/>
              </a:ext>
            </a:extLst>
          </p:cNvPr>
          <p:cNvSpPr/>
          <p:nvPr/>
        </p:nvSpPr>
        <p:spPr>
          <a:xfrm>
            <a:off x="6754492" y="2351677"/>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05E11669-1760-C154-B500-F955F93D209E}"/>
              </a:ext>
            </a:extLst>
          </p:cNvPr>
          <p:cNvSpPr/>
          <p:nvPr/>
        </p:nvSpPr>
        <p:spPr>
          <a:xfrm>
            <a:off x="6765242" y="1458391"/>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091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UAV COPTERS</a:t>
            </a:r>
          </a:p>
        </p:txBody>
      </p:sp>
      <p:sp>
        <p:nvSpPr>
          <p:cNvPr id="7" name="TextBox 6">
            <a:extLst>
              <a:ext uri="{FF2B5EF4-FFF2-40B4-BE49-F238E27FC236}">
                <a16:creationId xmlns:a16="http://schemas.microsoft.com/office/drawing/2014/main" id="{6C29A583-706E-540A-59BD-96FE1C0DF2BF}"/>
              </a:ext>
            </a:extLst>
          </p:cNvPr>
          <p:cNvSpPr txBox="1"/>
          <p:nvPr/>
        </p:nvSpPr>
        <p:spPr>
          <a:xfrm>
            <a:off x="7072603" y="1305340"/>
            <a:ext cx="4575112" cy="5324535"/>
          </a:xfrm>
          <a:prstGeom prst="rect">
            <a:avLst/>
          </a:prstGeom>
          <a:noFill/>
        </p:spPr>
        <p:txBody>
          <a:bodyPr wrap="square" rtlCol="0">
            <a:spAutoFit/>
          </a:bodyPr>
          <a:lstStyle/>
          <a:p>
            <a:pPr marL="0" algn="l" rtl="0" eaLnBrk="1" latinLnBrk="0" hangingPunct="1">
              <a:spcBef>
                <a:spcPts val="0"/>
              </a:spcBef>
              <a:spcAft>
                <a:spcPts val="0"/>
              </a:spcAft>
            </a:pPr>
            <a:r>
              <a:rPr lang="en-GB" sz="2000" dirty="0">
                <a:solidFill>
                  <a:srgbClr val="000000"/>
                </a:solidFill>
                <a:effectLst/>
                <a:latin typeface="Bahnschrift SemiBold SemiConden" panose="020B0502040204020203" pitchFamily="34" charset="0"/>
              </a:rPr>
              <a:t>CUSTOMIZED DESIGN OF COPTER PLATES</a:t>
            </a:r>
          </a:p>
          <a:p>
            <a:pPr marL="0" algn="l" rtl="0" eaLnBrk="1" latinLnBrk="0" hangingPunct="1">
              <a:spcBef>
                <a:spcPts val="0"/>
              </a:spcBef>
              <a:spcAft>
                <a:spcPts val="0"/>
              </a:spcAft>
            </a:pPr>
            <a:r>
              <a:rPr lang="en-GB" sz="2000" dirty="0">
                <a:solidFill>
                  <a:srgbClr val="000000"/>
                </a:solidFill>
                <a:effectLst/>
                <a:latin typeface="Bahnschrift SemiBold SemiConden" panose="020B0502040204020203" pitchFamily="34" charset="0"/>
              </a:rPr>
              <a:t>CUSTOMIZE</a:t>
            </a:r>
            <a:r>
              <a:rPr lang="en-GB" sz="2000" dirty="0">
                <a:solidFill>
                  <a:srgbClr val="000000"/>
                </a:solidFill>
                <a:latin typeface="Bahnschrift SemiBold SemiConden" panose="020B0502040204020203" pitchFamily="34" charset="0"/>
              </a:rPr>
              <a:t>D PAYLOAD ATTACHMENTS</a:t>
            </a:r>
          </a:p>
          <a:p>
            <a:endParaRPr lang="en-GB" sz="2000" dirty="0">
              <a:solidFill>
                <a:srgbClr val="000000"/>
              </a:solidFill>
              <a:effectLst/>
              <a:latin typeface="Bahnschrift SemiBold SemiConden" panose="020B0502040204020203" pitchFamily="34" charset="0"/>
            </a:endParaRPr>
          </a:p>
          <a:p>
            <a:r>
              <a:rPr lang="en-GB" sz="2000" dirty="0">
                <a:solidFill>
                  <a:srgbClr val="000000"/>
                </a:solidFill>
                <a:effectLst/>
                <a:latin typeface="Bahnschrift SemiBold SemiConden" panose="020B0502040204020203" pitchFamily="34" charset="0"/>
              </a:rPr>
              <a:t>CUSTOMIZE</a:t>
            </a:r>
            <a:r>
              <a:rPr lang="en-GB" sz="2000" dirty="0">
                <a:solidFill>
                  <a:srgbClr val="000000"/>
                </a:solidFill>
                <a:latin typeface="Bahnschrift SemiBold SemiConden" panose="020B0502040204020203" pitchFamily="34" charset="0"/>
              </a:rPr>
              <a:t>D DESIGN TO INCORPORATE:</a:t>
            </a:r>
          </a:p>
          <a:p>
            <a:r>
              <a:rPr lang="en-GB" sz="2000" i="1" dirty="0">
                <a:solidFill>
                  <a:schemeClr val="tx2">
                    <a:lumMod val="75000"/>
                    <a:lumOff val="25000"/>
                  </a:schemeClr>
                </a:solidFill>
                <a:latin typeface="Bahnschrift SemiBold SemiConden" panose="020B0502040204020203" pitchFamily="34" charset="0"/>
              </a:rPr>
              <a:t>-CUSTOM BATTERY HOUSING</a:t>
            </a:r>
          </a:p>
          <a:p>
            <a:r>
              <a:rPr lang="en-GB" sz="2000" i="1" dirty="0">
                <a:solidFill>
                  <a:srgbClr val="000000"/>
                </a:solidFill>
                <a:latin typeface="Bahnschrift SemiBold SemiConden" panose="020B0502040204020203" pitchFamily="34" charset="0"/>
              </a:rPr>
              <a:t>-ENGOUGH SPACE FOR SEAMLESS INTERAGRATION OF AVIONICS</a:t>
            </a:r>
          </a:p>
          <a:p>
            <a:r>
              <a:rPr lang="en-GB" sz="2000" i="1" dirty="0">
                <a:solidFill>
                  <a:schemeClr val="tx2">
                    <a:lumMod val="75000"/>
                    <a:lumOff val="25000"/>
                  </a:schemeClr>
                </a:solidFill>
                <a:latin typeface="Bahnschrift SemiBold SemiConden" panose="020B0502040204020203" pitchFamily="34" charset="0"/>
              </a:rPr>
              <a:t>-ENOUGH SPACE FOR WIRING</a:t>
            </a:r>
          </a:p>
          <a:p>
            <a:r>
              <a:rPr lang="en-GB" sz="2000" i="1" dirty="0">
                <a:solidFill>
                  <a:srgbClr val="000000"/>
                </a:solidFill>
                <a:latin typeface="Bahnschrift SemiBold SemiConden" panose="020B0502040204020203" pitchFamily="34" charset="0"/>
              </a:rPr>
              <a:t>-CUSTOMIZED DESIGN FOR ARMS HOLDERS</a:t>
            </a:r>
          </a:p>
          <a:p>
            <a:r>
              <a:rPr lang="en-GB" sz="2000" i="1" dirty="0">
                <a:solidFill>
                  <a:schemeClr val="tx2">
                    <a:lumMod val="75000"/>
                    <a:lumOff val="25000"/>
                  </a:schemeClr>
                </a:solidFill>
                <a:latin typeface="Bahnschrift SemiBold SemiConden" panose="020B0502040204020203" pitchFamily="34" charset="0"/>
              </a:rPr>
              <a:t>-CUSTOMIZED LANGING GEAR</a:t>
            </a:r>
          </a:p>
          <a:p>
            <a:r>
              <a:rPr lang="en-GB" sz="2000" i="1" dirty="0">
                <a:solidFill>
                  <a:srgbClr val="000000"/>
                </a:solidFill>
                <a:latin typeface="Bahnschrift SemiBold SemiConden" panose="020B0502040204020203" pitchFamily="34" charset="0"/>
              </a:rPr>
              <a:t>-CUSTOMIZED MOTOTR MOUNTS</a:t>
            </a:r>
          </a:p>
          <a:p>
            <a:r>
              <a:rPr lang="en-GB" sz="2000" i="1" dirty="0">
                <a:solidFill>
                  <a:schemeClr val="tx2">
                    <a:lumMod val="75000"/>
                    <a:lumOff val="25000"/>
                  </a:schemeClr>
                </a:solidFill>
                <a:latin typeface="Bahnschrift SemiBold SemiConden" panose="020B0502040204020203" pitchFamily="34" charset="0"/>
              </a:rPr>
              <a:t>-CUSTOMIZED ARM CLAMPERS</a:t>
            </a:r>
          </a:p>
          <a:p>
            <a:r>
              <a:rPr lang="en-GB" sz="2000" i="1" dirty="0">
                <a:solidFill>
                  <a:srgbClr val="000000"/>
                </a:solidFill>
                <a:latin typeface="Bahnschrift SemiBold SemiConden" panose="020B0502040204020203" pitchFamily="34" charset="0"/>
              </a:rPr>
              <a:t>-CUSTOMIZED DESIGN FOR GIMBAL CAMERA ATTACHMENT</a:t>
            </a:r>
          </a:p>
          <a:p>
            <a:endParaRPr lang="en-GB" sz="2000" i="1" dirty="0">
              <a:solidFill>
                <a:srgbClr val="000000"/>
              </a:solidFill>
              <a:latin typeface="Bahnschrift SemiBold SemiConden" panose="020B0502040204020203" pitchFamily="34" charset="0"/>
            </a:endParaRPr>
          </a:p>
          <a:p>
            <a:endParaRPr lang="en-GB" sz="2000" i="1" dirty="0">
              <a:solidFill>
                <a:srgbClr val="000000"/>
              </a:solidFill>
              <a:latin typeface="Bahnschrift SemiBold SemiConden" panose="020B0502040204020203" pitchFamily="34" charset="0"/>
            </a:endParaRPr>
          </a:p>
          <a:p>
            <a:pPr marL="0" algn="l" rtl="0" eaLnBrk="1" latinLnBrk="0" hangingPunct="1">
              <a:spcBef>
                <a:spcPts val="0"/>
              </a:spcBef>
              <a:spcAft>
                <a:spcPts val="0"/>
              </a:spcAft>
            </a:pPr>
            <a:endParaRPr lang="en-GB" sz="2000" dirty="0">
              <a:solidFill>
                <a:srgbClr val="000000"/>
              </a:solidFill>
              <a:latin typeface="Bahnschrift SemiBold SemiConden" panose="020B0502040204020203" pitchFamily="34" charset="0"/>
            </a:endParaRPr>
          </a:p>
        </p:txBody>
      </p:sp>
      <p:sp>
        <p:nvSpPr>
          <p:cNvPr id="9" name="Arrow: Right 8">
            <a:extLst>
              <a:ext uri="{FF2B5EF4-FFF2-40B4-BE49-F238E27FC236}">
                <a16:creationId xmlns:a16="http://schemas.microsoft.com/office/drawing/2014/main" id="{B930BC5F-E6AB-40B0-F7D7-A7C05525D028}"/>
              </a:ext>
            </a:extLst>
          </p:cNvPr>
          <p:cNvSpPr/>
          <p:nvPr/>
        </p:nvSpPr>
        <p:spPr>
          <a:xfrm>
            <a:off x="6740090" y="1761009"/>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5AB917D6-37F5-03B0-7496-BCDFE827DA02}"/>
              </a:ext>
            </a:extLst>
          </p:cNvPr>
          <p:cNvSpPr/>
          <p:nvPr/>
        </p:nvSpPr>
        <p:spPr>
          <a:xfrm>
            <a:off x="6740090" y="2348049"/>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CB62D7C-F77E-BDE4-D123-D52B8886D5C0}"/>
              </a:ext>
            </a:extLst>
          </p:cNvPr>
          <p:cNvSpPr txBox="1"/>
          <p:nvPr/>
        </p:nvSpPr>
        <p:spPr>
          <a:xfrm>
            <a:off x="1870174" y="5165812"/>
            <a:ext cx="3573625" cy="523220"/>
          </a:xfrm>
          <a:prstGeom prst="rect">
            <a:avLst/>
          </a:prstGeom>
          <a:noFill/>
        </p:spPr>
        <p:txBody>
          <a:bodyPr wrap="square" rtlCol="0">
            <a:spAutoFit/>
          </a:bodyPr>
          <a:lstStyle/>
          <a:p>
            <a:pPr algn="ctr"/>
            <a:r>
              <a:rPr lang="en-US" sz="1400" dirty="0">
                <a:solidFill>
                  <a:srgbClr val="0070C0"/>
                </a:solidFill>
                <a:latin typeface="Bahnschrift SemiBold SemiConden" panose="020B0502040204020203" pitchFamily="34" charset="0"/>
              </a:rPr>
              <a:t>QUAD-COPTER WITH BATTERY COMPARTMENT AND GIMBAL</a:t>
            </a:r>
          </a:p>
        </p:txBody>
      </p:sp>
      <p:pic>
        <p:nvPicPr>
          <p:cNvPr id="5" name="Picture 4" descr="A drone on a dirt road&#10;&#10;AI-generated content may be incorrect.">
            <a:extLst>
              <a:ext uri="{FF2B5EF4-FFF2-40B4-BE49-F238E27FC236}">
                <a16:creationId xmlns:a16="http://schemas.microsoft.com/office/drawing/2014/main" id="{733775D2-8637-FD09-A08E-892A9443B394}"/>
              </a:ext>
            </a:extLst>
          </p:cNvPr>
          <p:cNvPicPr>
            <a:picLocks noChangeAspect="1"/>
          </p:cNvPicPr>
          <p:nvPr/>
        </p:nvPicPr>
        <p:blipFill>
          <a:blip r:embed="rId2">
            <a:alphaModFix amt="85000"/>
            <a:extLst>
              <a:ext uri="{28A0092B-C50C-407E-A947-70E740481C1C}">
                <a14:useLocalDpi xmlns:a14="http://schemas.microsoft.com/office/drawing/2010/main" val="0"/>
              </a:ext>
            </a:extLst>
          </a:blip>
          <a:srcRect t="22631" r="7285" b="38255"/>
          <a:stretch/>
        </p:blipFill>
        <p:spPr>
          <a:xfrm>
            <a:off x="544285" y="1711188"/>
            <a:ext cx="5649868" cy="3178052"/>
          </a:xfrm>
          <a:prstGeom prst="rect">
            <a:avLst/>
          </a:prstGeom>
        </p:spPr>
      </p:pic>
      <p:sp>
        <p:nvSpPr>
          <p:cNvPr id="3" name="Arrow: Right 2">
            <a:extLst>
              <a:ext uri="{FF2B5EF4-FFF2-40B4-BE49-F238E27FC236}">
                <a16:creationId xmlns:a16="http://schemas.microsoft.com/office/drawing/2014/main" id="{0E745155-240F-407F-BB92-EA9658D4892C}"/>
              </a:ext>
            </a:extLst>
          </p:cNvPr>
          <p:cNvSpPr/>
          <p:nvPr/>
        </p:nvSpPr>
        <p:spPr>
          <a:xfrm>
            <a:off x="6743473" y="1436626"/>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552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UAV COPTERS</a:t>
            </a:r>
          </a:p>
        </p:txBody>
      </p:sp>
      <p:pic>
        <p:nvPicPr>
          <p:cNvPr id="6" name="Picture 5" descr="A drone on the ground&#10;&#10;AI-generated content may be incorrect.">
            <a:extLst>
              <a:ext uri="{FF2B5EF4-FFF2-40B4-BE49-F238E27FC236}">
                <a16:creationId xmlns:a16="http://schemas.microsoft.com/office/drawing/2014/main" id="{AA329968-0580-089E-9F64-AA368BBE3600}"/>
              </a:ext>
            </a:extLst>
          </p:cNvPr>
          <p:cNvPicPr>
            <a:picLocks noChangeAspect="1"/>
          </p:cNvPicPr>
          <p:nvPr/>
        </p:nvPicPr>
        <p:blipFill>
          <a:blip r:embed="rId2">
            <a:extLst>
              <a:ext uri="{28A0092B-C50C-407E-A947-70E740481C1C}">
                <a14:useLocalDpi xmlns:a14="http://schemas.microsoft.com/office/drawing/2010/main" val="0"/>
              </a:ext>
            </a:extLst>
          </a:blip>
          <a:srcRect t="8028" r="-2" b="23258"/>
          <a:stretch/>
        </p:blipFill>
        <p:spPr>
          <a:xfrm>
            <a:off x="7423220" y="1711188"/>
            <a:ext cx="3749952" cy="3435624"/>
          </a:xfrm>
          <a:prstGeom prst="rect">
            <a:avLst/>
          </a:prstGeom>
          <a:ln>
            <a:noFill/>
          </a:ln>
          <a:effectLst>
            <a:softEdge rad="112500"/>
          </a:effectLst>
        </p:spPr>
      </p:pic>
      <p:pic>
        <p:nvPicPr>
          <p:cNvPr id="3" name="Content Placeholder 4" descr="A drone on a dirt road&#10;&#10;AI-generated content may be incorrect.">
            <a:extLst>
              <a:ext uri="{FF2B5EF4-FFF2-40B4-BE49-F238E27FC236}">
                <a16:creationId xmlns:a16="http://schemas.microsoft.com/office/drawing/2014/main" id="{E27E7BAB-3BA2-6A73-1DD0-76584445CCBD}"/>
              </a:ext>
            </a:extLst>
          </p:cNvPr>
          <p:cNvPicPr>
            <a:picLocks noChangeAspect="1"/>
          </p:cNvPicPr>
          <p:nvPr/>
        </p:nvPicPr>
        <p:blipFill>
          <a:blip r:embed="rId3">
            <a:extLst>
              <a:ext uri="{28A0092B-C50C-407E-A947-70E740481C1C}">
                <a14:useLocalDpi xmlns:a14="http://schemas.microsoft.com/office/drawing/2010/main" val="0"/>
              </a:ext>
            </a:extLst>
          </a:blip>
          <a:srcRect l="45356" t="19936" r="4670" b="17730"/>
          <a:stretch/>
        </p:blipFill>
        <p:spPr>
          <a:xfrm>
            <a:off x="544285" y="1711188"/>
            <a:ext cx="6295821" cy="3435623"/>
          </a:xfrm>
          <a:prstGeom prst="rect">
            <a:avLst/>
          </a:prstGeom>
          <a:ln>
            <a:noFill/>
          </a:ln>
          <a:effectLst>
            <a:softEdge rad="112500"/>
          </a:effectLst>
        </p:spPr>
      </p:pic>
      <p:sp>
        <p:nvSpPr>
          <p:cNvPr id="5" name="TextBox 4">
            <a:extLst>
              <a:ext uri="{FF2B5EF4-FFF2-40B4-BE49-F238E27FC236}">
                <a16:creationId xmlns:a16="http://schemas.microsoft.com/office/drawing/2014/main" id="{A575671C-916C-B836-FBB1-2D586751E22C}"/>
              </a:ext>
            </a:extLst>
          </p:cNvPr>
          <p:cNvSpPr txBox="1"/>
          <p:nvPr/>
        </p:nvSpPr>
        <p:spPr>
          <a:xfrm>
            <a:off x="1905382" y="5308412"/>
            <a:ext cx="3573625" cy="523220"/>
          </a:xfrm>
          <a:prstGeom prst="rect">
            <a:avLst/>
          </a:prstGeom>
          <a:noFill/>
        </p:spPr>
        <p:txBody>
          <a:bodyPr wrap="square" rtlCol="0">
            <a:spAutoFit/>
          </a:bodyPr>
          <a:lstStyle/>
          <a:p>
            <a:pPr algn="ctr"/>
            <a:r>
              <a:rPr lang="en-US" sz="1400" dirty="0">
                <a:solidFill>
                  <a:srgbClr val="0070C0"/>
                </a:solidFill>
                <a:latin typeface="Bahnschrift SemiBold SemiConden" panose="020B0502040204020203" pitchFamily="34" charset="0"/>
              </a:rPr>
              <a:t>QUAD-COPTER WITH HAVING PALOAD RELEASING MECHANISM</a:t>
            </a:r>
          </a:p>
        </p:txBody>
      </p:sp>
      <p:sp>
        <p:nvSpPr>
          <p:cNvPr id="7" name="TextBox 6">
            <a:extLst>
              <a:ext uri="{FF2B5EF4-FFF2-40B4-BE49-F238E27FC236}">
                <a16:creationId xmlns:a16="http://schemas.microsoft.com/office/drawing/2014/main" id="{F28E5FA8-4141-BB06-7535-9662153C1CE2}"/>
              </a:ext>
            </a:extLst>
          </p:cNvPr>
          <p:cNvSpPr txBox="1"/>
          <p:nvPr/>
        </p:nvSpPr>
        <p:spPr>
          <a:xfrm>
            <a:off x="7350354" y="5308413"/>
            <a:ext cx="3573625" cy="307777"/>
          </a:xfrm>
          <a:prstGeom prst="rect">
            <a:avLst/>
          </a:prstGeom>
          <a:noFill/>
        </p:spPr>
        <p:txBody>
          <a:bodyPr wrap="square" rtlCol="0">
            <a:spAutoFit/>
          </a:bodyPr>
          <a:lstStyle/>
          <a:p>
            <a:pPr algn="ctr"/>
            <a:r>
              <a:rPr lang="en-US" sz="1400" dirty="0">
                <a:solidFill>
                  <a:srgbClr val="0070C0"/>
                </a:solidFill>
                <a:latin typeface="Bahnschrift SemiBold SemiConden" panose="020B0502040204020203" pitchFamily="34" charset="0"/>
              </a:rPr>
              <a:t>QUAD-COPTER WITH GIMBAL</a:t>
            </a:r>
          </a:p>
        </p:txBody>
      </p:sp>
    </p:spTree>
    <p:extLst>
      <p:ext uri="{BB962C8B-B14F-4D97-AF65-F5344CB8AC3E}">
        <p14:creationId xmlns:p14="http://schemas.microsoft.com/office/powerpoint/2010/main" val="401881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UAV COPTERS</a:t>
            </a:r>
          </a:p>
        </p:txBody>
      </p:sp>
      <p:pic>
        <p:nvPicPr>
          <p:cNvPr id="3" name="Content Placeholder 4" descr="A drone on a floor&#10;&#10;AI-generated content may be incorrect.">
            <a:extLst>
              <a:ext uri="{FF2B5EF4-FFF2-40B4-BE49-F238E27FC236}">
                <a16:creationId xmlns:a16="http://schemas.microsoft.com/office/drawing/2014/main" id="{ACD429FE-CFCE-8ADB-9852-BBD3AF5CCE2C}"/>
              </a:ext>
            </a:extLst>
          </p:cNvPr>
          <p:cNvPicPr>
            <a:picLocks noChangeAspect="1"/>
          </p:cNvPicPr>
          <p:nvPr/>
        </p:nvPicPr>
        <p:blipFill>
          <a:blip r:embed="rId2">
            <a:extLst>
              <a:ext uri="{28A0092B-C50C-407E-A947-70E740481C1C}">
                <a14:useLocalDpi xmlns:a14="http://schemas.microsoft.com/office/drawing/2010/main" val="0"/>
              </a:ext>
            </a:extLst>
          </a:blip>
          <a:srcRect t="8282" r="-1" b="16699"/>
          <a:stretch/>
        </p:blipFill>
        <p:spPr>
          <a:xfrm>
            <a:off x="2705897" y="1609530"/>
            <a:ext cx="6467606" cy="3638939"/>
          </a:xfrm>
          <a:prstGeom prst="rect">
            <a:avLst/>
          </a:prstGeom>
          <a:ln>
            <a:noFill/>
          </a:ln>
          <a:effectLst>
            <a:softEdge rad="112500"/>
          </a:effectLst>
        </p:spPr>
      </p:pic>
      <p:sp>
        <p:nvSpPr>
          <p:cNvPr id="8" name="TextBox 7">
            <a:extLst>
              <a:ext uri="{FF2B5EF4-FFF2-40B4-BE49-F238E27FC236}">
                <a16:creationId xmlns:a16="http://schemas.microsoft.com/office/drawing/2014/main" id="{7FFAC281-7A78-8A92-5EB3-B8A061E2725A}"/>
              </a:ext>
            </a:extLst>
          </p:cNvPr>
          <p:cNvSpPr txBox="1"/>
          <p:nvPr/>
        </p:nvSpPr>
        <p:spPr>
          <a:xfrm>
            <a:off x="4309187" y="5308412"/>
            <a:ext cx="3573625" cy="523220"/>
          </a:xfrm>
          <a:prstGeom prst="rect">
            <a:avLst/>
          </a:prstGeom>
          <a:noFill/>
        </p:spPr>
        <p:txBody>
          <a:bodyPr wrap="square" rtlCol="0">
            <a:spAutoFit/>
          </a:bodyPr>
          <a:lstStyle/>
          <a:p>
            <a:pPr algn="ctr"/>
            <a:r>
              <a:rPr lang="en-US" sz="1400" dirty="0">
                <a:solidFill>
                  <a:srgbClr val="0070C0"/>
                </a:solidFill>
                <a:latin typeface="Bahnschrift SemiBold SemiConden" panose="020B0502040204020203" pitchFamily="34" charset="0"/>
              </a:rPr>
              <a:t>COAXIAL COPTER CUSTOMIZED DESIGN TO </a:t>
            </a:r>
            <a:r>
              <a:rPr lang="en-GB" sz="1400" dirty="0">
                <a:solidFill>
                  <a:srgbClr val="0070C0"/>
                </a:solidFill>
                <a:latin typeface="Bahnschrift SemiBold SemiConden" panose="020B0502040204020203" pitchFamily="34" charset="0"/>
              </a:rPr>
              <a:t>INCORPORATE FUEL CELL AS A PAYLOAD</a:t>
            </a:r>
            <a:endParaRPr lang="en-US" sz="1400" dirty="0">
              <a:solidFill>
                <a:srgbClr val="0070C0"/>
              </a:solidFill>
              <a:latin typeface="Bahnschrift SemiBold SemiConden" panose="020B0502040204020203" pitchFamily="34" charset="0"/>
            </a:endParaRPr>
          </a:p>
        </p:txBody>
      </p:sp>
    </p:spTree>
    <p:extLst>
      <p:ext uri="{BB962C8B-B14F-4D97-AF65-F5344CB8AC3E}">
        <p14:creationId xmlns:p14="http://schemas.microsoft.com/office/powerpoint/2010/main" val="421082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UAV COPTERS </a:t>
            </a:r>
          </a:p>
        </p:txBody>
      </p:sp>
      <p:pic>
        <p:nvPicPr>
          <p:cNvPr id="4" name="Picture 3" descr="A computer screen shot of a machine&#10;&#10;AI-generated content may be incorrect.">
            <a:extLst>
              <a:ext uri="{FF2B5EF4-FFF2-40B4-BE49-F238E27FC236}">
                <a16:creationId xmlns:a16="http://schemas.microsoft.com/office/drawing/2014/main" id="{6A32758A-2399-3F4D-8732-E958575074DB}"/>
              </a:ext>
            </a:extLst>
          </p:cNvPr>
          <p:cNvPicPr>
            <a:picLocks noChangeAspect="1"/>
          </p:cNvPicPr>
          <p:nvPr/>
        </p:nvPicPr>
        <p:blipFill>
          <a:blip r:embed="rId2">
            <a:extLst>
              <a:ext uri="{28A0092B-C50C-407E-A947-70E740481C1C}">
                <a14:useLocalDpi xmlns:a14="http://schemas.microsoft.com/office/drawing/2010/main" val="0"/>
              </a:ext>
            </a:extLst>
          </a:blip>
          <a:srcRect l="23120" r="34903" b="-1"/>
          <a:stretch/>
        </p:blipFill>
        <p:spPr>
          <a:xfrm>
            <a:off x="984402" y="3077200"/>
            <a:ext cx="2622191" cy="3154680"/>
          </a:xfrm>
          <a:prstGeom prst="rect">
            <a:avLst/>
          </a:prstGeom>
          <a:ln>
            <a:noFill/>
          </a:ln>
          <a:effectLst>
            <a:softEdge rad="112500"/>
          </a:effectLst>
        </p:spPr>
      </p:pic>
      <p:pic>
        <p:nvPicPr>
          <p:cNvPr id="6" name="Content Placeholder 4" descr="A computer screen shot of a device&#10;&#10;AI-generated content may be incorrect.">
            <a:extLst>
              <a:ext uri="{FF2B5EF4-FFF2-40B4-BE49-F238E27FC236}">
                <a16:creationId xmlns:a16="http://schemas.microsoft.com/office/drawing/2014/main" id="{64AF4581-BD9D-207E-2C16-9F750205111E}"/>
              </a:ext>
            </a:extLst>
          </p:cNvPr>
          <p:cNvPicPr>
            <a:picLocks noChangeAspect="1"/>
          </p:cNvPicPr>
          <p:nvPr/>
        </p:nvPicPr>
        <p:blipFill>
          <a:blip r:embed="rId3">
            <a:extLst>
              <a:ext uri="{28A0092B-C50C-407E-A947-70E740481C1C}">
                <a14:useLocalDpi xmlns:a14="http://schemas.microsoft.com/office/drawing/2010/main" val="0"/>
              </a:ext>
            </a:extLst>
          </a:blip>
          <a:srcRect l="40695" r="17110" b="-2"/>
          <a:stretch/>
        </p:blipFill>
        <p:spPr>
          <a:xfrm>
            <a:off x="4784573" y="3077200"/>
            <a:ext cx="2622853" cy="3154680"/>
          </a:xfrm>
          <a:prstGeom prst="rect">
            <a:avLst/>
          </a:prstGeom>
          <a:ln>
            <a:noFill/>
          </a:ln>
          <a:effectLst>
            <a:softEdge rad="112500"/>
          </a:effectLst>
        </p:spPr>
      </p:pic>
      <p:pic>
        <p:nvPicPr>
          <p:cNvPr id="7" name="Picture 6" descr="A computer screen shot of a computer program&#10;&#10;AI-generated content may be incorrect.">
            <a:extLst>
              <a:ext uri="{FF2B5EF4-FFF2-40B4-BE49-F238E27FC236}">
                <a16:creationId xmlns:a16="http://schemas.microsoft.com/office/drawing/2014/main" id="{9F2E07F2-C60C-852A-678A-89304AEB0B44}"/>
              </a:ext>
            </a:extLst>
          </p:cNvPr>
          <p:cNvPicPr>
            <a:picLocks noChangeAspect="1"/>
          </p:cNvPicPr>
          <p:nvPr/>
        </p:nvPicPr>
        <p:blipFill>
          <a:blip r:embed="rId4">
            <a:extLst>
              <a:ext uri="{28A0092B-C50C-407E-A947-70E740481C1C}">
                <a14:useLocalDpi xmlns:a14="http://schemas.microsoft.com/office/drawing/2010/main" val="0"/>
              </a:ext>
            </a:extLst>
          </a:blip>
          <a:srcRect l="39976" r="17621" b="-1"/>
          <a:stretch/>
        </p:blipFill>
        <p:spPr>
          <a:xfrm>
            <a:off x="9048229" y="3077200"/>
            <a:ext cx="2622853" cy="3154680"/>
          </a:xfrm>
          <a:prstGeom prst="rect">
            <a:avLst/>
          </a:prstGeom>
          <a:ln>
            <a:noFill/>
          </a:ln>
          <a:effectLst>
            <a:softEdge rad="112500"/>
          </a:effectLst>
        </p:spPr>
      </p:pic>
      <p:sp>
        <p:nvSpPr>
          <p:cNvPr id="13" name="Title 1">
            <a:extLst>
              <a:ext uri="{FF2B5EF4-FFF2-40B4-BE49-F238E27FC236}">
                <a16:creationId xmlns:a16="http://schemas.microsoft.com/office/drawing/2014/main" id="{3072480C-90B1-DA0F-17DF-2983A607A898}"/>
              </a:ext>
            </a:extLst>
          </p:cNvPr>
          <p:cNvSpPr txBox="1">
            <a:spLocks/>
          </p:cNvSpPr>
          <p:nvPr/>
        </p:nvSpPr>
        <p:spPr>
          <a:xfrm>
            <a:off x="544285" y="1162796"/>
            <a:ext cx="9144000" cy="69710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rgbClr val="0070C0"/>
                </a:solidFill>
                <a:latin typeface="Bahnschrift SemiBold SemiConden" panose="020B0502040204020203" pitchFamily="34" charset="0"/>
              </a:rPr>
              <a:t>A GLIMPSE OF CAD SCREENSHOTS</a:t>
            </a:r>
          </a:p>
        </p:txBody>
      </p:sp>
      <p:pic>
        <p:nvPicPr>
          <p:cNvPr id="15" name="Picture 14" descr="A black drone with propellers&#10;&#10;AI-generated content may be incorrect.">
            <a:extLst>
              <a:ext uri="{FF2B5EF4-FFF2-40B4-BE49-F238E27FC236}">
                <a16:creationId xmlns:a16="http://schemas.microsoft.com/office/drawing/2014/main" id="{F8F1A290-0B95-BD5C-1D89-8CF0B0B101C6}"/>
              </a:ext>
            </a:extLst>
          </p:cNvPr>
          <p:cNvPicPr>
            <a:picLocks noChangeAspect="1"/>
          </p:cNvPicPr>
          <p:nvPr/>
        </p:nvPicPr>
        <p:blipFill>
          <a:blip r:embed="rId5">
            <a:extLst>
              <a:ext uri="{28A0092B-C50C-407E-A947-70E740481C1C}">
                <a14:useLocalDpi xmlns:a14="http://schemas.microsoft.com/office/drawing/2010/main" val="0"/>
              </a:ext>
            </a:extLst>
          </a:blip>
          <a:srcRect l="8264" t="7659" r="7117" b="17970"/>
          <a:stretch/>
        </p:blipFill>
        <p:spPr>
          <a:xfrm>
            <a:off x="6604560" y="693575"/>
            <a:ext cx="5066522" cy="2332653"/>
          </a:xfrm>
          <a:prstGeom prst="rect">
            <a:avLst/>
          </a:prstGeom>
          <a:ln>
            <a:noFill/>
          </a:ln>
          <a:effectLst>
            <a:softEdge rad="112500"/>
          </a:effectLst>
        </p:spPr>
      </p:pic>
    </p:spTree>
    <p:extLst>
      <p:ext uri="{BB962C8B-B14F-4D97-AF65-F5344CB8AC3E}">
        <p14:creationId xmlns:p14="http://schemas.microsoft.com/office/powerpoint/2010/main" val="1872537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FIXED WING UAVs</a:t>
            </a:r>
          </a:p>
        </p:txBody>
      </p:sp>
      <p:sp>
        <p:nvSpPr>
          <p:cNvPr id="8" name="TextBox 7">
            <a:extLst>
              <a:ext uri="{FF2B5EF4-FFF2-40B4-BE49-F238E27FC236}">
                <a16:creationId xmlns:a16="http://schemas.microsoft.com/office/drawing/2014/main" id="{9215FBFD-9398-C58B-A26B-C6E449BC3F96}"/>
              </a:ext>
            </a:extLst>
          </p:cNvPr>
          <p:cNvSpPr txBox="1"/>
          <p:nvPr/>
        </p:nvSpPr>
        <p:spPr>
          <a:xfrm>
            <a:off x="544285" y="1237287"/>
            <a:ext cx="11459727" cy="400110"/>
          </a:xfrm>
          <a:prstGeom prst="rect">
            <a:avLst/>
          </a:prstGeom>
          <a:noFill/>
        </p:spPr>
        <p:txBody>
          <a:bodyPr wrap="square" rtlCol="0">
            <a:spAutoFit/>
          </a:bodyPr>
          <a:lstStyle/>
          <a:p>
            <a:r>
              <a:rPr lang="en-US" sz="2000" dirty="0">
                <a:latin typeface="Bahnschrift SemiBold SemiConden" panose="020B0502040204020203" pitchFamily="34" charset="0"/>
              </a:rPr>
              <a:t>SKILLS INCLUDES:</a:t>
            </a:r>
          </a:p>
        </p:txBody>
      </p:sp>
      <p:sp>
        <p:nvSpPr>
          <p:cNvPr id="23" name="TextBox 22">
            <a:extLst>
              <a:ext uri="{FF2B5EF4-FFF2-40B4-BE49-F238E27FC236}">
                <a16:creationId xmlns:a16="http://schemas.microsoft.com/office/drawing/2014/main" id="{374E5C78-E2E8-32F0-F84E-B5974226009E}"/>
              </a:ext>
            </a:extLst>
          </p:cNvPr>
          <p:cNvSpPr txBox="1"/>
          <p:nvPr/>
        </p:nvSpPr>
        <p:spPr>
          <a:xfrm>
            <a:off x="979714" y="1678529"/>
            <a:ext cx="11024298" cy="4770537"/>
          </a:xfrm>
          <a:prstGeom prst="rect">
            <a:avLst/>
          </a:prstGeom>
          <a:noFill/>
        </p:spPr>
        <p:txBody>
          <a:bodyPr wrap="square" rtlCol="0">
            <a:spAutoFit/>
          </a:bodyPr>
          <a:lstStyle/>
          <a:p>
            <a:pPr marL="0" algn="l" rtl="0" eaLnBrk="1" latinLnBrk="0" hangingPunct="1">
              <a:spcBef>
                <a:spcPts val="0"/>
              </a:spcBef>
              <a:spcAft>
                <a:spcPts val="0"/>
              </a:spcAft>
            </a:pPr>
            <a:r>
              <a:rPr lang="en-GB" sz="1600" kern="1200" dirty="0">
                <a:solidFill>
                  <a:srgbClr val="000000"/>
                </a:solidFill>
                <a:effectLst/>
                <a:latin typeface="Bahnschrift SemiBold SemiConden" panose="020B0502040204020203" pitchFamily="34" charset="0"/>
                <a:ea typeface="+mn-ea"/>
                <a:cs typeface="+mn-cs"/>
              </a:rPr>
              <a:t>CONCEPTUALIZATION</a:t>
            </a:r>
            <a:endParaRPr lang="en-PK" dirty="0">
              <a:effectLst/>
            </a:endParaRPr>
          </a:p>
          <a:p>
            <a:pPr marL="0" algn="l" rtl="0" eaLnBrk="1" latinLnBrk="0" hangingPunct="1">
              <a:spcBef>
                <a:spcPts val="0"/>
              </a:spcBef>
              <a:spcAft>
                <a:spcPts val="0"/>
              </a:spcAft>
            </a:pPr>
            <a:r>
              <a:rPr lang="en-GB" sz="1600" dirty="0">
                <a:solidFill>
                  <a:srgbClr val="000000"/>
                </a:solidFill>
                <a:latin typeface="Bahnschrift SemiBold SemiConden" panose="020B0502040204020203" pitchFamily="34" charset="0"/>
              </a:rPr>
              <a:t>UNDERSTANDING OF CLIENT REQUIREMENTS</a:t>
            </a:r>
          </a:p>
          <a:p>
            <a:pPr marL="0" algn="l" rtl="0" eaLnBrk="1" latinLnBrk="0" hangingPunct="1">
              <a:spcBef>
                <a:spcPts val="0"/>
              </a:spcBef>
              <a:spcAft>
                <a:spcPts val="0"/>
              </a:spcAft>
            </a:pPr>
            <a:r>
              <a:rPr lang="en-GB" sz="1600" kern="1200" dirty="0">
                <a:solidFill>
                  <a:srgbClr val="000000"/>
                </a:solidFill>
                <a:effectLst/>
                <a:latin typeface="Bahnschrift SemiBold SemiConden" panose="020B0502040204020203" pitchFamily="34" charset="0"/>
                <a:ea typeface="+mn-ea"/>
                <a:cs typeface="+mn-cs"/>
              </a:rPr>
              <a:t>COMPONENT</a:t>
            </a:r>
            <a:r>
              <a:rPr lang="en-GB" sz="1600" dirty="0">
                <a:solidFill>
                  <a:srgbClr val="000000"/>
                </a:solidFill>
                <a:latin typeface="Bahnschrift SemiBold SemiConden" panose="020B0502040204020203" pitchFamily="34" charset="0"/>
              </a:rPr>
              <a:t>S</a:t>
            </a:r>
            <a:r>
              <a:rPr lang="en-GB" sz="1600" kern="1200" dirty="0">
                <a:solidFill>
                  <a:srgbClr val="000000"/>
                </a:solidFill>
                <a:effectLst/>
                <a:latin typeface="Bahnschrift SemiBold SemiConden" panose="020B0502040204020203" pitchFamily="34" charset="0"/>
                <a:ea typeface="+mn-ea"/>
                <a:cs typeface="+mn-cs"/>
              </a:rPr>
              <a:t> SELECTION</a:t>
            </a:r>
            <a:endParaRPr lang="en-PK" dirty="0">
              <a:effectLst/>
            </a:endParaRPr>
          </a:p>
          <a:p>
            <a:pPr marL="0" algn="l" rtl="0" eaLnBrk="1" latinLnBrk="0" hangingPunct="1">
              <a:spcBef>
                <a:spcPts val="0"/>
              </a:spcBef>
              <a:spcAft>
                <a:spcPts val="0"/>
              </a:spcAft>
            </a:pPr>
            <a:r>
              <a:rPr lang="en-GB" sz="1600" kern="1200" dirty="0">
                <a:solidFill>
                  <a:srgbClr val="000000"/>
                </a:solidFill>
                <a:effectLst/>
                <a:latin typeface="Bahnschrift SemiBold SemiConden" panose="020B0502040204020203" pitchFamily="34" charset="0"/>
                <a:ea typeface="+mn-ea"/>
                <a:cs typeface="+mn-cs"/>
              </a:rPr>
              <a:t>AVAILABILY IN THE MARKET</a:t>
            </a:r>
            <a:endParaRPr lang="en-PK" dirty="0">
              <a:effectLst/>
            </a:endParaRPr>
          </a:p>
          <a:p>
            <a:pPr marL="0" algn="l" rtl="0" eaLnBrk="1" latinLnBrk="0" hangingPunct="1">
              <a:spcBef>
                <a:spcPts val="0"/>
              </a:spcBef>
              <a:spcAft>
                <a:spcPts val="0"/>
              </a:spcAft>
            </a:pPr>
            <a:r>
              <a:rPr lang="en-GB" sz="1600" kern="1200" dirty="0">
                <a:solidFill>
                  <a:srgbClr val="000000"/>
                </a:solidFill>
                <a:effectLst/>
                <a:latin typeface="Bahnschrift SemiBold SemiConden" panose="020B0502040204020203" pitchFamily="34" charset="0"/>
                <a:ea typeface="+mn-ea"/>
                <a:cs typeface="+mn-cs"/>
              </a:rPr>
              <a:t>COMMUNICATION WITH THE SUPPLIERS </a:t>
            </a:r>
          </a:p>
          <a:p>
            <a:pPr marL="0" algn="l" rtl="0" eaLnBrk="1" latinLnBrk="0" hangingPunct="1">
              <a:spcBef>
                <a:spcPts val="0"/>
              </a:spcBef>
              <a:spcAft>
                <a:spcPts val="0"/>
              </a:spcAft>
            </a:pPr>
            <a:r>
              <a:rPr lang="en-US" sz="1600" kern="1200" dirty="0">
                <a:solidFill>
                  <a:srgbClr val="000000"/>
                </a:solidFill>
                <a:effectLst/>
                <a:latin typeface="Bahnschrift SemiBold SemiConden" panose="020B0502040204020203" pitchFamily="34" charset="0"/>
                <a:ea typeface="+mn-ea"/>
                <a:cs typeface="+mn-cs"/>
              </a:rPr>
              <a:t>3D MODELLING OF OUTER BODY</a:t>
            </a:r>
          </a:p>
          <a:p>
            <a:pPr marL="0" algn="l" rtl="0" eaLnBrk="1" latinLnBrk="0" hangingPunct="1">
              <a:spcBef>
                <a:spcPts val="0"/>
              </a:spcBef>
              <a:spcAft>
                <a:spcPts val="0"/>
              </a:spcAft>
            </a:pPr>
            <a:r>
              <a:rPr lang="en-US" sz="1600" dirty="0">
                <a:solidFill>
                  <a:srgbClr val="000000"/>
                </a:solidFill>
                <a:latin typeface="Bahnschrift SemiBold SemiConden" panose="020B0502040204020203" pitchFamily="34" charset="0"/>
              </a:rPr>
              <a:t>3D MODELLING OF INTERNAL STRUCTURE</a:t>
            </a:r>
          </a:p>
          <a:p>
            <a:pPr marL="0" algn="l" rtl="0" eaLnBrk="1" latinLnBrk="0" hangingPunct="1">
              <a:spcBef>
                <a:spcPts val="0"/>
              </a:spcBef>
              <a:spcAft>
                <a:spcPts val="0"/>
              </a:spcAft>
            </a:pPr>
            <a:r>
              <a:rPr lang="en-US" sz="1600" dirty="0">
                <a:solidFill>
                  <a:srgbClr val="000000"/>
                </a:solidFill>
                <a:latin typeface="Bahnschrift SemiBold SemiConden" panose="020B0502040204020203" pitchFamily="34" charset="0"/>
              </a:rPr>
              <a:t>AVIONICS PLACEMENT IN THE CAD</a:t>
            </a:r>
            <a:endParaRPr lang="en-PK" sz="1600" dirty="0">
              <a:solidFill>
                <a:srgbClr val="000000"/>
              </a:solidFill>
              <a:latin typeface="Bahnschrift SemiBold SemiConden" panose="020B0502040204020203" pitchFamily="34" charset="0"/>
            </a:endParaRPr>
          </a:p>
          <a:p>
            <a:pPr marL="0" algn="l" rtl="0" eaLnBrk="1" latinLnBrk="0" hangingPunct="1">
              <a:spcBef>
                <a:spcPts val="0"/>
              </a:spcBef>
              <a:spcAft>
                <a:spcPts val="0"/>
              </a:spcAft>
            </a:pPr>
            <a:r>
              <a:rPr lang="en-US" sz="1600" kern="1200" dirty="0">
                <a:solidFill>
                  <a:srgbClr val="000000"/>
                </a:solidFill>
                <a:effectLst/>
                <a:latin typeface="Bahnschrift SemiBold SemiConden" panose="020B0502040204020203" pitchFamily="34" charset="0"/>
                <a:ea typeface="+mn-ea"/>
                <a:cs typeface="+mn-cs"/>
              </a:rPr>
              <a:t>WEIGHT OPTIMIZATION</a:t>
            </a:r>
            <a:endParaRPr lang="en-PK" dirty="0">
              <a:effectLst/>
            </a:endParaRPr>
          </a:p>
          <a:p>
            <a:pPr marL="0" algn="l" rtl="0" eaLnBrk="1" latinLnBrk="0" hangingPunct="1">
              <a:spcBef>
                <a:spcPts val="0"/>
              </a:spcBef>
              <a:spcAft>
                <a:spcPts val="0"/>
              </a:spcAft>
            </a:pPr>
            <a:r>
              <a:rPr lang="en-US" sz="1600" kern="1200" dirty="0">
                <a:solidFill>
                  <a:srgbClr val="000000"/>
                </a:solidFill>
                <a:effectLst/>
                <a:latin typeface="Bahnschrift SemiBold SemiConden" panose="020B0502040204020203" pitchFamily="34" charset="0"/>
                <a:ea typeface="+mn-ea"/>
                <a:cs typeface="+mn-cs"/>
              </a:rPr>
              <a:t>DFMA </a:t>
            </a:r>
          </a:p>
          <a:p>
            <a:r>
              <a:rPr lang="en-GB" sz="1600" kern="1200" dirty="0">
                <a:solidFill>
                  <a:srgbClr val="000000"/>
                </a:solidFill>
                <a:effectLst/>
                <a:latin typeface="Bahnschrift SemiBold SemiConden" panose="020B0502040204020203" pitchFamily="34" charset="0"/>
                <a:ea typeface="+mn-ea"/>
                <a:cs typeface="+mn-cs"/>
              </a:rPr>
              <a:t>BOM</a:t>
            </a:r>
            <a:endParaRPr lang="en-PK" sz="1600" dirty="0">
              <a:effectLst/>
            </a:endParaRPr>
          </a:p>
          <a:p>
            <a:pPr marL="0" algn="l" rtl="0" eaLnBrk="1" latinLnBrk="0" hangingPunct="1">
              <a:spcBef>
                <a:spcPts val="0"/>
              </a:spcBef>
              <a:spcAft>
                <a:spcPts val="0"/>
              </a:spcAft>
            </a:pPr>
            <a:r>
              <a:rPr lang="en-US" sz="1600" kern="1200" dirty="0">
                <a:solidFill>
                  <a:srgbClr val="000000"/>
                </a:solidFill>
                <a:effectLst/>
                <a:latin typeface="Bahnschrift SemiBold SemiConden" panose="020B0502040204020203" pitchFamily="34" charset="0"/>
                <a:ea typeface="+mn-ea"/>
                <a:cs typeface="+mn-cs"/>
              </a:rPr>
              <a:t>3D PRINTING</a:t>
            </a:r>
            <a:endParaRPr lang="en-PK" dirty="0">
              <a:effectLst/>
            </a:endParaRPr>
          </a:p>
          <a:p>
            <a:pPr marL="0" algn="l" rtl="0" eaLnBrk="1" latinLnBrk="0" hangingPunct="1">
              <a:spcBef>
                <a:spcPts val="0"/>
              </a:spcBef>
              <a:spcAft>
                <a:spcPts val="0"/>
              </a:spcAft>
            </a:pPr>
            <a:r>
              <a:rPr lang="en-US" sz="1600" kern="1200" dirty="0">
                <a:solidFill>
                  <a:srgbClr val="000000"/>
                </a:solidFill>
                <a:effectLst/>
                <a:latin typeface="Bahnschrift SemiBold SemiConden" panose="020B0502040204020203" pitchFamily="34" charset="0"/>
                <a:ea typeface="+mn-ea"/>
                <a:cs typeface="+mn-cs"/>
              </a:rPr>
              <a:t>2D DRAWING</a:t>
            </a:r>
            <a:endParaRPr lang="en-PK" dirty="0">
              <a:effectLst/>
            </a:endParaRPr>
          </a:p>
          <a:p>
            <a:pPr marL="0" algn="l" rtl="0" eaLnBrk="1" latinLnBrk="0" hangingPunct="1">
              <a:spcBef>
                <a:spcPts val="0"/>
              </a:spcBef>
              <a:spcAft>
                <a:spcPts val="0"/>
              </a:spcAft>
            </a:pPr>
            <a:r>
              <a:rPr lang="en-US" sz="1600" kern="1200" dirty="0">
                <a:solidFill>
                  <a:srgbClr val="000000"/>
                </a:solidFill>
                <a:effectLst/>
                <a:latin typeface="Bahnschrift SemiBold SemiConden" panose="020B0502040204020203" pitchFamily="34" charset="0"/>
                <a:ea typeface="+mn-ea"/>
                <a:cs typeface="+mn-cs"/>
              </a:rPr>
              <a:t>FABRICATION</a:t>
            </a:r>
            <a:endParaRPr lang="en-PK" dirty="0">
              <a:effectLst/>
            </a:endParaRPr>
          </a:p>
          <a:p>
            <a:pPr marL="0" algn="l" rtl="0" eaLnBrk="1" latinLnBrk="0" hangingPunct="1">
              <a:spcBef>
                <a:spcPts val="0"/>
              </a:spcBef>
              <a:spcAft>
                <a:spcPts val="0"/>
              </a:spcAft>
            </a:pPr>
            <a:r>
              <a:rPr lang="en-US" sz="1600" kern="1200" dirty="0">
                <a:solidFill>
                  <a:srgbClr val="000000"/>
                </a:solidFill>
                <a:effectLst/>
                <a:latin typeface="Bahnschrift SemiBold SemiConden" panose="020B0502040204020203" pitchFamily="34" charset="0"/>
                <a:ea typeface="+mn-ea"/>
                <a:cs typeface="+mn-cs"/>
              </a:rPr>
              <a:t>MANUAL ASSEMBLY (by hand) INCLUDING INTERNAL STRUCTURE ASSEMBLY</a:t>
            </a:r>
          </a:p>
          <a:p>
            <a:r>
              <a:rPr lang="en-US" sz="1600" dirty="0">
                <a:solidFill>
                  <a:srgbClr val="000000"/>
                </a:solidFill>
                <a:latin typeface="Bahnschrift SemiBold SemiConden" panose="020B0502040204020203" pitchFamily="34" charset="0"/>
              </a:rPr>
              <a:t>MAKING OF PICTORIAL ASSEMBLY </a:t>
            </a:r>
            <a:r>
              <a:rPr lang="en-GB" sz="1600" dirty="0">
                <a:solidFill>
                  <a:srgbClr val="000000"/>
                </a:solidFill>
                <a:latin typeface="Bahnschrift SemiBold SemiConden" panose="020B0502040204020203" pitchFamily="34" charset="0"/>
              </a:rPr>
              <a:t>DOCUMENT FOR TECHNICIANS GUIDANCE</a:t>
            </a:r>
            <a:endParaRPr lang="en-PK" sz="1600" dirty="0">
              <a:solidFill>
                <a:srgbClr val="000000"/>
              </a:solidFill>
              <a:latin typeface="Bahnschrift SemiBold SemiConden" panose="020B0502040204020203" pitchFamily="34" charset="0"/>
            </a:endParaRPr>
          </a:p>
          <a:p>
            <a:pPr marL="0" algn="l" rtl="0" eaLnBrk="1" latinLnBrk="0" hangingPunct="1">
              <a:spcBef>
                <a:spcPts val="0"/>
              </a:spcBef>
              <a:spcAft>
                <a:spcPts val="0"/>
              </a:spcAft>
            </a:pPr>
            <a:r>
              <a:rPr lang="en-US" sz="1600" dirty="0">
                <a:solidFill>
                  <a:srgbClr val="000000"/>
                </a:solidFill>
                <a:latin typeface="Bahnschrift SemiBold SemiConden" panose="020B0502040204020203" pitchFamily="34" charset="0"/>
              </a:rPr>
              <a:t>GUIDING TECHNICIANS</a:t>
            </a:r>
          </a:p>
          <a:p>
            <a:pPr marL="0" algn="l" rtl="0" eaLnBrk="1" latinLnBrk="0" hangingPunct="1">
              <a:spcBef>
                <a:spcPts val="0"/>
              </a:spcBef>
              <a:spcAft>
                <a:spcPts val="0"/>
              </a:spcAft>
            </a:pPr>
            <a:r>
              <a:rPr lang="en-US" sz="1600" dirty="0">
                <a:solidFill>
                  <a:srgbClr val="000000"/>
                </a:solidFill>
                <a:latin typeface="Bahnschrift SemiBold SemiConden" panose="020B0502040204020203" pitchFamily="34" charset="0"/>
              </a:rPr>
              <a:t>DEALING WITH ASSEMBLY ISSUE IF ARRISES (UNFORESEEN PROBLEMS)</a:t>
            </a:r>
          </a:p>
          <a:p>
            <a:pPr marL="0" algn="l" rtl="0" eaLnBrk="1" latinLnBrk="0" hangingPunct="1">
              <a:spcBef>
                <a:spcPts val="0"/>
              </a:spcBef>
              <a:spcAft>
                <a:spcPts val="0"/>
              </a:spcAft>
            </a:pPr>
            <a:r>
              <a:rPr lang="en-US" sz="1600" dirty="0">
                <a:solidFill>
                  <a:srgbClr val="000000"/>
                </a:solidFill>
                <a:latin typeface="Bahnschrift SemiBold SemiConden" panose="020B0502040204020203" pitchFamily="34" charset="0"/>
              </a:rPr>
              <a:t>PRODUCTION</a:t>
            </a:r>
            <a:endParaRPr lang="en-PK" sz="1600" dirty="0">
              <a:solidFill>
                <a:srgbClr val="000000"/>
              </a:solidFill>
              <a:latin typeface="Bahnschrift SemiBold SemiConden" panose="020B0502040204020203" pitchFamily="34" charset="0"/>
            </a:endParaRPr>
          </a:p>
        </p:txBody>
      </p:sp>
      <p:sp>
        <p:nvSpPr>
          <p:cNvPr id="26" name="Arrow: Right 25">
            <a:extLst>
              <a:ext uri="{FF2B5EF4-FFF2-40B4-BE49-F238E27FC236}">
                <a16:creationId xmlns:a16="http://schemas.microsoft.com/office/drawing/2014/main" id="{D0FF9FEA-801F-F9BC-6340-8835C6E65BFC}"/>
              </a:ext>
            </a:extLst>
          </p:cNvPr>
          <p:cNvSpPr/>
          <p:nvPr/>
        </p:nvSpPr>
        <p:spPr>
          <a:xfrm>
            <a:off x="647201" y="1773673"/>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FDAC9E65-39F0-C528-C352-822E21A032E7}"/>
              </a:ext>
            </a:extLst>
          </p:cNvPr>
          <p:cNvSpPr txBox="1"/>
          <p:nvPr/>
        </p:nvSpPr>
        <p:spPr>
          <a:xfrm>
            <a:off x="8539933" y="4956762"/>
            <a:ext cx="3573625" cy="338554"/>
          </a:xfrm>
          <a:prstGeom prst="rect">
            <a:avLst/>
          </a:prstGeom>
          <a:noFill/>
        </p:spPr>
        <p:txBody>
          <a:bodyPr wrap="square" rtlCol="0">
            <a:spAutoFit/>
          </a:bodyPr>
          <a:lstStyle/>
          <a:p>
            <a:pPr algn="ctr"/>
            <a:r>
              <a:rPr lang="en-US" sz="1600" b="1" dirty="0">
                <a:latin typeface="Bahnschrift SemiBold SemiConden" panose="020B0502040204020203" pitchFamily="34" charset="0"/>
              </a:rPr>
              <a:t>FIXED WING VTOL UAV</a:t>
            </a:r>
          </a:p>
        </p:txBody>
      </p:sp>
      <p:pic>
        <p:nvPicPr>
          <p:cNvPr id="4" name="Picture 3" descr="A drone on the ground&#10;&#10;AI-generated content may be incorrect.">
            <a:extLst>
              <a:ext uri="{FF2B5EF4-FFF2-40B4-BE49-F238E27FC236}">
                <a16:creationId xmlns:a16="http://schemas.microsoft.com/office/drawing/2014/main" id="{98F40DCA-4B20-3CB2-9058-68378AA5528F}"/>
              </a:ext>
            </a:extLst>
          </p:cNvPr>
          <p:cNvPicPr>
            <a:picLocks noChangeAspect="1"/>
          </p:cNvPicPr>
          <p:nvPr/>
        </p:nvPicPr>
        <p:blipFill>
          <a:blip r:embed="rId2">
            <a:extLst>
              <a:ext uri="{28A0092B-C50C-407E-A947-70E740481C1C}">
                <a14:useLocalDpi xmlns:a14="http://schemas.microsoft.com/office/drawing/2010/main" val="0"/>
              </a:ext>
            </a:extLst>
          </a:blip>
          <a:srcRect t="7483" r="13197" b="35643"/>
          <a:stretch/>
        </p:blipFill>
        <p:spPr>
          <a:xfrm>
            <a:off x="5620515" y="2252175"/>
            <a:ext cx="5563401" cy="2733869"/>
          </a:xfrm>
          <a:prstGeom prst="rect">
            <a:avLst/>
          </a:prstGeom>
          <a:ln>
            <a:noFill/>
          </a:ln>
          <a:effectLst>
            <a:softEdge rad="112500"/>
          </a:effectLst>
        </p:spPr>
      </p:pic>
      <p:sp>
        <p:nvSpPr>
          <p:cNvPr id="48" name="Arrow: Right 47">
            <a:extLst>
              <a:ext uri="{FF2B5EF4-FFF2-40B4-BE49-F238E27FC236}">
                <a16:creationId xmlns:a16="http://schemas.microsoft.com/office/drawing/2014/main" id="{CFA99AFE-4A63-FF25-86DD-23A2A8F289B3}"/>
              </a:ext>
            </a:extLst>
          </p:cNvPr>
          <p:cNvSpPr/>
          <p:nvPr/>
        </p:nvSpPr>
        <p:spPr>
          <a:xfrm>
            <a:off x="647201" y="2018104"/>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Arrow: Right 48">
            <a:extLst>
              <a:ext uri="{FF2B5EF4-FFF2-40B4-BE49-F238E27FC236}">
                <a16:creationId xmlns:a16="http://schemas.microsoft.com/office/drawing/2014/main" id="{97E2AB8A-BB7D-6F81-4CF5-F936583F0877}"/>
              </a:ext>
            </a:extLst>
          </p:cNvPr>
          <p:cNvSpPr/>
          <p:nvPr/>
        </p:nvSpPr>
        <p:spPr>
          <a:xfrm>
            <a:off x="647200" y="2262535"/>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998D49D5-2CA5-2B29-6810-ADAB0EB5DE07}"/>
              </a:ext>
            </a:extLst>
          </p:cNvPr>
          <p:cNvSpPr/>
          <p:nvPr/>
        </p:nvSpPr>
        <p:spPr>
          <a:xfrm>
            <a:off x="647200" y="2506966"/>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BC7C8D27-D0B9-D5A6-6B3D-3055438BD1CE}"/>
              </a:ext>
            </a:extLst>
          </p:cNvPr>
          <p:cNvSpPr/>
          <p:nvPr/>
        </p:nvSpPr>
        <p:spPr>
          <a:xfrm>
            <a:off x="647200" y="2751397"/>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B5308F9D-35E8-93AB-4237-96845F455013}"/>
              </a:ext>
            </a:extLst>
          </p:cNvPr>
          <p:cNvSpPr/>
          <p:nvPr/>
        </p:nvSpPr>
        <p:spPr>
          <a:xfrm>
            <a:off x="647199" y="2995828"/>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639DEB3C-1C71-9894-AC9F-AD62BC300CD1}"/>
              </a:ext>
            </a:extLst>
          </p:cNvPr>
          <p:cNvSpPr/>
          <p:nvPr/>
        </p:nvSpPr>
        <p:spPr>
          <a:xfrm>
            <a:off x="647199" y="3240259"/>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8035AF42-0213-B167-4BB3-DA2CD26FAF2B}"/>
              </a:ext>
            </a:extLst>
          </p:cNvPr>
          <p:cNvSpPr/>
          <p:nvPr/>
        </p:nvSpPr>
        <p:spPr>
          <a:xfrm>
            <a:off x="647199" y="3484690"/>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25D96097-8E4C-54EE-41F2-93CC481CC1FB}"/>
              </a:ext>
            </a:extLst>
          </p:cNvPr>
          <p:cNvSpPr/>
          <p:nvPr/>
        </p:nvSpPr>
        <p:spPr>
          <a:xfrm>
            <a:off x="647198" y="3729121"/>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12F5F8E9-A1B1-8743-5E16-FBB135FF91CB}"/>
              </a:ext>
            </a:extLst>
          </p:cNvPr>
          <p:cNvSpPr/>
          <p:nvPr/>
        </p:nvSpPr>
        <p:spPr>
          <a:xfrm>
            <a:off x="647198" y="3973552"/>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7EC0670E-A42D-D5B0-7929-15BBECAA196B}"/>
              </a:ext>
            </a:extLst>
          </p:cNvPr>
          <p:cNvSpPr/>
          <p:nvPr/>
        </p:nvSpPr>
        <p:spPr>
          <a:xfrm>
            <a:off x="647196" y="4236645"/>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Arrow: Right 57">
            <a:extLst>
              <a:ext uri="{FF2B5EF4-FFF2-40B4-BE49-F238E27FC236}">
                <a16:creationId xmlns:a16="http://schemas.microsoft.com/office/drawing/2014/main" id="{68273693-08D3-60D6-A3AF-FB90A37D2FAE}"/>
              </a:ext>
            </a:extLst>
          </p:cNvPr>
          <p:cNvSpPr/>
          <p:nvPr/>
        </p:nvSpPr>
        <p:spPr>
          <a:xfrm>
            <a:off x="647196" y="4448533"/>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2D842A69-1C35-0C5D-193F-83F3CFD6E0BB}"/>
              </a:ext>
            </a:extLst>
          </p:cNvPr>
          <p:cNvSpPr/>
          <p:nvPr/>
        </p:nvSpPr>
        <p:spPr>
          <a:xfrm>
            <a:off x="647195" y="4690220"/>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0" name="Arrow: Right 59">
            <a:extLst>
              <a:ext uri="{FF2B5EF4-FFF2-40B4-BE49-F238E27FC236}">
                <a16:creationId xmlns:a16="http://schemas.microsoft.com/office/drawing/2014/main" id="{FB42C544-2248-BA6E-72F5-5339B5A390BA}"/>
              </a:ext>
            </a:extLst>
          </p:cNvPr>
          <p:cNvSpPr/>
          <p:nvPr/>
        </p:nvSpPr>
        <p:spPr>
          <a:xfrm>
            <a:off x="647195" y="4931907"/>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A2EAF3A8-5A8E-F3C1-57E4-B5070ECC98DF}"/>
              </a:ext>
            </a:extLst>
          </p:cNvPr>
          <p:cNvSpPr/>
          <p:nvPr/>
        </p:nvSpPr>
        <p:spPr>
          <a:xfrm>
            <a:off x="647194" y="5195707"/>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1" name="Arrow: Right 70">
            <a:extLst>
              <a:ext uri="{FF2B5EF4-FFF2-40B4-BE49-F238E27FC236}">
                <a16:creationId xmlns:a16="http://schemas.microsoft.com/office/drawing/2014/main" id="{99EB430D-83FB-82FA-B837-0E038AA3CF6D}"/>
              </a:ext>
            </a:extLst>
          </p:cNvPr>
          <p:cNvSpPr/>
          <p:nvPr/>
        </p:nvSpPr>
        <p:spPr>
          <a:xfrm>
            <a:off x="647193" y="5440032"/>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74957EB5-E05A-3E19-EB68-8D7C2323E6A8}"/>
              </a:ext>
            </a:extLst>
          </p:cNvPr>
          <p:cNvSpPr/>
          <p:nvPr/>
        </p:nvSpPr>
        <p:spPr>
          <a:xfrm>
            <a:off x="647193" y="5686606"/>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3" name="Arrow: Right 72">
            <a:extLst>
              <a:ext uri="{FF2B5EF4-FFF2-40B4-BE49-F238E27FC236}">
                <a16:creationId xmlns:a16="http://schemas.microsoft.com/office/drawing/2014/main" id="{816B1901-1FB6-A647-3013-0720496374FE}"/>
              </a:ext>
            </a:extLst>
          </p:cNvPr>
          <p:cNvSpPr/>
          <p:nvPr/>
        </p:nvSpPr>
        <p:spPr>
          <a:xfrm>
            <a:off x="647193" y="5933180"/>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Arrow: Right 73">
            <a:extLst>
              <a:ext uri="{FF2B5EF4-FFF2-40B4-BE49-F238E27FC236}">
                <a16:creationId xmlns:a16="http://schemas.microsoft.com/office/drawing/2014/main" id="{2C11EA3A-FE9E-7588-0985-B41E74F85F5B}"/>
              </a:ext>
            </a:extLst>
          </p:cNvPr>
          <p:cNvSpPr/>
          <p:nvPr/>
        </p:nvSpPr>
        <p:spPr>
          <a:xfrm>
            <a:off x="647193" y="6179754"/>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6162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FIXED WING UAVs</a:t>
            </a:r>
          </a:p>
        </p:txBody>
      </p:sp>
      <p:sp>
        <p:nvSpPr>
          <p:cNvPr id="7" name="TextBox 6">
            <a:extLst>
              <a:ext uri="{FF2B5EF4-FFF2-40B4-BE49-F238E27FC236}">
                <a16:creationId xmlns:a16="http://schemas.microsoft.com/office/drawing/2014/main" id="{6C29A583-706E-540A-59BD-96FE1C0DF2BF}"/>
              </a:ext>
            </a:extLst>
          </p:cNvPr>
          <p:cNvSpPr txBox="1"/>
          <p:nvPr/>
        </p:nvSpPr>
        <p:spPr>
          <a:xfrm>
            <a:off x="7072602" y="1305340"/>
            <a:ext cx="4963887" cy="5324535"/>
          </a:xfrm>
          <a:prstGeom prst="rect">
            <a:avLst/>
          </a:prstGeom>
          <a:noFill/>
        </p:spPr>
        <p:txBody>
          <a:bodyPr wrap="square" rtlCol="0">
            <a:spAutoFit/>
          </a:bodyPr>
          <a:lstStyle/>
          <a:p>
            <a:pPr marL="0" algn="l" rtl="0" eaLnBrk="1" latinLnBrk="0" hangingPunct="1">
              <a:spcBef>
                <a:spcPts val="0"/>
              </a:spcBef>
              <a:spcAft>
                <a:spcPts val="0"/>
              </a:spcAft>
            </a:pPr>
            <a:r>
              <a:rPr lang="en-GB" sz="2000" dirty="0">
                <a:solidFill>
                  <a:srgbClr val="000000"/>
                </a:solidFill>
                <a:latin typeface="Bahnschrift SemiBold SemiConden" panose="020B0502040204020203" pitchFamily="34" charset="0"/>
              </a:rPr>
              <a:t>MODELLED FIXED WING OUTER BODY + WINGS + TAILS</a:t>
            </a:r>
            <a:endParaRPr lang="en-GB" sz="2000" dirty="0">
              <a:solidFill>
                <a:srgbClr val="000000"/>
              </a:solidFill>
              <a:effectLst/>
              <a:latin typeface="Bahnschrift SemiBold SemiConden" panose="020B0502040204020203" pitchFamily="34" charset="0"/>
            </a:endParaRPr>
          </a:p>
          <a:p>
            <a:pPr marL="0" algn="l" rtl="0" eaLnBrk="1" latinLnBrk="0" hangingPunct="1">
              <a:spcBef>
                <a:spcPts val="0"/>
              </a:spcBef>
              <a:spcAft>
                <a:spcPts val="0"/>
              </a:spcAft>
            </a:pPr>
            <a:r>
              <a:rPr lang="en-GB" sz="2000" dirty="0">
                <a:solidFill>
                  <a:srgbClr val="000000"/>
                </a:solidFill>
                <a:effectLst/>
                <a:latin typeface="Bahnschrift SemiBold SemiConden" panose="020B0502040204020203" pitchFamily="34" charset="0"/>
              </a:rPr>
              <a:t>MODELLED INTERNAL STRUCTURE</a:t>
            </a:r>
            <a:endParaRPr lang="en-GB" sz="2000" dirty="0">
              <a:solidFill>
                <a:srgbClr val="000000"/>
              </a:solidFill>
              <a:latin typeface="Bahnschrift SemiBold SemiConden" panose="020B0502040204020203" pitchFamily="34" charset="0"/>
            </a:endParaRPr>
          </a:p>
          <a:p>
            <a:endParaRPr lang="en-GB" sz="2000" dirty="0">
              <a:solidFill>
                <a:srgbClr val="000000"/>
              </a:solidFill>
              <a:effectLst/>
              <a:latin typeface="Bahnschrift SemiBold SemiConden" panose="020B0502040204020203" pitchFamily="34" charset="0"/>
            </a:endParaRPr>
          </a:p>
          <a:p>
            <a:r>
              <a:rPr lang="en-GB" sz="2000" dirty="0">
                <a:solidFill>
                  <a:srgbClr val="000000"/>
                </a:solidFill>
                <a:effectLst/>
                <a:latin typeface="Bahnschrift SemiBold SemiConden" panose="020B0502040204020203" pitchFamily="34" charset="0"/>
              </a:rPr>
              <a:t>CUSTOMIZED INTERNAL STRUCTURE INCLUDES</a:t>
            </a:r>
            <a:endParaRPr lang="en-GB" sz="2000" dirty="0">
              <a:solidFill>
                <a:srgbClr val="000000"/>
              </a:solidFill>
              <a:latin typeface="Bahnschrift SemiBold SemiConden" panose="020B0502040204020203" pitchFamily="34" charset="0"/>
            </a:endParaRPr>
          </a:p>
          <a:p>
            <a:r>
              <a:rPr lang="en-GB" sz="2000" i="1" dirty="0">
                <a:solidFill>
                  <a:schemeClr val="tx2">
                    <a:lumMod val="75000"/>
                    <a:lumOff val="25000"/>
                  </a:schemeClr>
                </a:solidFill>
                <a:latin typeface="Bahnschrift SemiBold SemiConden" panose="020B0502040204020203" pitchFamily="34" charset="0"/>
              </a:rPr>
              <a:t>-ENOUGH TOLERANCE BETWEEN SKIN AND STRUCTURE FOR SEAMLESS PLACEMENT AND BOND IN MOLD</a:t>
            </a:r>
          </a:p>
          <a:p>
            <a:r>
              <a:rPr lang="en-GB" sz="2000" i="1" dirty="0">
                <a:solidFill>
                  <a:srgbClr val="000000"/>
                </a:solidFill>
                <a:latin typeface="Bahnschrift SemiBold SemiConden" panose="020B0502040204020203" pitchFamily="34" charset="0"/>
              </a:rPr>
              <a:t>-PLACEMENT OF AVIONICS ON DESIRED SPOT</a:t>
            </a:r>
          </a:p>
          <a:p>
            <a:r>
              <a:rPr lang="en-GB" sz="2000" i="1" dirty="0">
                <a:solidFill>
                  <a:schemeClr val="tx2">
                    <a:lumMod val="75000"/>
                    <a:lumOff val="25000"/>
                  </a:schemeClr>
                </a:solidFill>
                <a:latin typeface="Bahnschrift SemiBold SemiConden" panose="020B0502040204020203" pitchFamily="34" charset="0"/>
              </a:rPr>
              <a:t>-ENOUGH SPACE FOR HAND OR TOOLS FOR MANUAL ASSEMBLY</a:t>
            </a:r>
          </a:p>
          <a:p>
            <a:r>
              <a:rPr lang="en-GB" sz="2000" i="1" dirty="0">
                <a:solidFill>
                  <a:srgbClr val="000000"/>
                </a:solidFill>
                <a:latin typeface="Bahnschrift SemiBold SemiConden" panose="020B0502040204020203" pitchFamily="34" charset="0"/>
              </a:rPr>
              <a:t>-ENOUGH SPACE FOR WIRING</a:t>
            </a:r>
          </a:p>
          <a:p>
            <a:r>
              <a:rPr lang="en-GB" sz="2000" i="1" dirty="0">
                <a:solidFill>
                  <a:schemeClr val="tx2">
                    <a:lumMod val="75000"/>
                    <a:lumOff val="25000"/>
                  </a:schemeClr>
                </a:solidFill>
                <a:latin typeface="Bahnschrift SemiBold SemiConden" panose="020B0502040204020203" pitchFamily="34" charset="0"/>
              </a:rPr>
              <a:t>-SERVO HOUSING IN THE WING / TAIL TO FIT FOR CONTROL SURFACES</a:t>
            </a:r>
          </a:p>
          <a:p>
            <a:r>
              <a:rPr lang="en-GB" sz="2000" i="1" dirty="0">
                <a:solidFill>
                  <a:srgbClr val="000000"/>
                </a:solidFill>
                <a:latin typeface="Bahnschrift SemiBold SemiConden" panose="020B0502040204020203" pitchFamily="34" charset="0"/>
              </a:rPr>
              <a:t>- MOTOR MOUNTS</a:t>
            </a:r>
          </a:p>
          <a:p>
            <a:r>
              <a:rPr lang="en-GB" sz="2000" i="1" dirty="0">
                <a:solidFill>
                  <a:schemeClr val="tx2">
                    <a:lumMod val="75000"/>
                    <a:lumOff val="25000"/>
                  </a:schemeClr>
                </a:solidFill>
                <a:latin typeface="Bahnschrift SemiBold SemiConden" panose="020B0502040204020203" pitchFamily="34" charset="0"/>
              </a:rPr>
              <a:t>- HATCHES</a:t>
            </a:r>
          </a:p>
          <a:p>
            <a:pPr marL="342900" indent="-342900">
              <a:buFontTx/>
              <a:buChar char="-"/>
            </a:pPr>
            <a:endParaRPr lang="en-GB" sz="2000" i="1" dirty="0">
              <a:solidFill>
                <a:srgbClr val="000000"/>
              </a:solidFill>
              <a:latin typeface="Bahnschrift SemiBold SemiConden" panose="020B0502040204020203" pitchFamily="34" charset="0"/>
            </a:endParaRPr>
          </a:p>
        </p:txBody>
      </p:sp>
      <p:sp>
        <p:nvSpPr>
          <p:cNvPr id="9" name="Arrow: Right 8">
            <a:extLst>
              <a:ext uri="{FF2B5EF4-FFF2-40B4-BE49-F238E27FC236}">
                <a16:creationId xmlns:a16="http://schemas.microsoft.com/office/drawing/2014/main" id="{B930BC5F-E6AB-40B0-F7D7-A7C05525D028}"/>
              </a:ext>
            </a:extLst>
          </p:cNvPr>
          <p:cNvSpPr/>
          <p:nvPr/>
        </p:nvSpPr>
        <p:spPr>
          <a:xfrm>
            <a:off x="6740090" y="2050262"/>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5AB917D6-37F5-03B0-7496-BCDFE827DA02}"/>
              </a:ext>
            </a:extLst>
          </p:cNvPr>
          <p:cNvSpPr/>
          <p:nvPr/>
        </p:nvSpPr>
        <p:spPr>
          <a:xfrm>
            <a:off x="6750472" y="2641993"/>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CB62D7C-F77E-BDE4-D123-D52B8886D5C0}"/>
              </a:ext>
            </a:extLst>
          </p:cNvPr>
          <p:cNvSpPr txBox="1"/>
          <p:nvPr/>
        </p:nvSpPr>
        <p:spPr>
          <a:xfrm>
            <a:off x="1870172" y="4717942"/>
            <a:ext cx="3573625" cy="307777"/>
          </a:xfrm>
          <a:prstGeom prst="rect">
            <a:avLst/>
          </a:prstGeom>
          <a:noFill/>
        </p:spPr>
        <p:txBody>
          <a:bodyPr wrap="square" rtlCol="0">
            <a:spAutoFit/>
          </a:bodyPr>
          <a:lstStyle/>
          <a:p>
            <a:pPr algn="ctr"/>
            <a:r>
              <a:rPr lang="en-US" sz="1400" dirty="0">
                <a:solidFill>
                  <a:srgbClr val="0070C0"/>
                </a:solidFill>
                <a:latin typeface="Bahnschrift SemiBold SemiConden" panose="020B0502040204020203" pitchFamily="34" charset="0"/>
              </a:rPr>
              <a:t>FIXED WING UAV (VTOL)</a:t>
            </a:r>
          </a:p>
        </p:txBody>
      </p:sp>
      <p:pic>
        <p:nvPicPr>
          <p:cNvPr id="4" name="Picture 3" descr="A drone on the ground&#10;&#10;AI-generated content may be incorrect.">
            <a:extLst>
              <a:ext uri="{FF2B5EF4-FFF2-40B4-BE49-F238E27FC236}">
                <a16:creationId xmlns:a16="http://schemas.microsoft.com/office/drawing/2014/main" id="{2E257CDE-23A9-7E48-7B71-CA13F779C0B2}"/>
              </a:ext>
            </a:extLst>
          </p:cNvPr>
          <p:cNvPicPr>
            <a:picLocks noChangeAspect="1"/>
          </p:cNvPicPr>
          <p:nvPr/>
        </p:nvPicPr>
        <p:blipFill>
          <a:blip r:embed="rId2">
            <a:extLst>
              <a:ext uri="{28A0092B-C50C-407E-A947-70E740481C1C}">
                <a14:useLocalDpi xmlns:a14="http://schemas.microsoft.com/office/drawing/2010/main" val="0"/>
              </a:ext>
            </a:extLst>
          </a:blip>
          <a:srcRect t="7483" r="13197" b="35643"/>
          <a:stretch/>
        </p:blipFill>
        <p:spPr>
          <a:xfrm>
            <a:off x="875285" y="1910296"/>
            <a:ext cx="5563401" cy="2733869"/>
          </a:xfrm>
          <a:prstGeom prst="rect">
            <a:avLst/>
          </a:prstGeom>
          <a:ln>
            <a:noFill/>
          </a:ln>
          <a:effectLst>
            <a:softEdge rad="112500"/>
          </a:effectLst>
        </p:spPr>
      </p:pic>
      <p:sp>
        <p:nvSpPr>
          <p:cNvPr id="3" name="Arrow: Right 2">
            <a:extLst>
              <a:ext uri="{FF2B5EF4-FFF2-40B4-BE49-F238E27FC236}">
                <a16:creationId xmlns:a16="http://schemas.microsoft.com/office/drawing/2014/main" id="{41796FA0-E77B-1824-ACE1-1A994B56B2C8}"/>
              </a:ext>
            </a:extLst>
          </p:cNvPr>
          <p:cNvSpPr/>
          <p:nvPr/>
        </p:nvSpPr>
        <p:spPr>
          <a:xfrm>
            <a:off x="6743196" y="1456205"/>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8747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FIXED WING UAVs</a:t>
            </a:r>
          </a:p>
        </p:txBody>
      </p:sp>
      <p:sp>
        <p:nvSpPr>
          <p:cNvPr id="7" name="TextBox 6">
            <a:extLst>
              <a:ext uri="{FF2B5EF4-FFF2-40B4-BE49-F238E27FC236}">
                <a16:creationId xmlns:a16="http://schemas.microsoft.com/office/drawing/2014/main" id="{6C29A583-706E-540A-59BD-96FE1C0DF2BF}"/>
              </a:ext>
            </a:extLst>
          </p:cNvPr>
          <p:cNvSpPr txBox="1"/>
          <p:nvPr/>
        </p:nvSpPr>
        <p:spPr>
          <a:xfrm>
            <a:off x="7072602" y="1305340"/>
            <a:ext cx="4963887" cy="5324535"/>
          </a:xfrm>
          <a:prstGeom prst="rect">
            <a:avLst/>
          </a:prstGeom>
          <a:noFill/>
        </p:spPr>
        <p:txBody>
          <a:bodyPr wrap="square" rtlCol="0">
            <a:spAutoFit/>
          </a:bodyPr>
          <a:lstStyle/>
          <a:p>
            <a:pPr marL="0" algn="l" rtl="0" eaLnBrk="1" latinLnBrk="0" hangingPunct="1">
              <a:spcBef>
                <a:spcPts val="0"/>
              </a:spcBef>
              <a:spcAft>
                <a:spcPts val="0"/>
              </a:spcAft>
            </a:pPr>
            <a:r>
              <a:rPr lang="en-GB" sz="2000" dirty="0">
                <a:solidFill>
                  <a:srgbClr val="000000"/>
                </a:solidFill>
                <a:latin typeface="Bahnschrift SemiBold SemiConden" panose="020B0502040204020203" pitchFamily="34" charset="0"/>
              </a:rPr>
              <a:t>MODELLED FIXED WING OUTER BODY + WINGS + TAILS</a:t>
            </a:r>
            <a:endParaRPr lang="en-GB" sz="2000" dirty="0">
              <a:solidFill>
                <a:srgbClr val="000000"/>
              </a:solidFill>
              <a:effectLst/>
              <a:latin typeface="Bahnschrift SemiBold SemiConden" panose="020B0502040204020203" pitchFamily="34" charset="0"/>
            </a:endParaRPr>
          </a:p>
          <a:p>
            <a:pPr marL="0" algn="l" rtl="0" eaLnBrk="1" latinLnBrk="0" hangingPunct="1">
              <a:spcBef>
                <a:spcPts val="0"/>
              </a:spcBef>
              <a:spcAft>
                <a:spcPts val="0"/>
              </a:spcAft>
            </a:pPr>
            <a:r>
              <a:rPr lang="en-GB" sz="2000" dirty="0">
                <a:solidFill>
                  <a:srgbClr val="000000"/>
                </a:solidFill>
                <a:effectLst/>
                <a:latin typeface="Bahnschrift SemiBold SemiConden" panose="020B0502040204020203" pitchFamily="34" charset="0"/>
              </a:rPr>
              <a:t>MODELLED INTERNAL STRUCTURE</a:t>
            </a:r>
            <a:endParaRPr lang="en-GB" sz="2000" dirty="0">
              <a:solidFill>
                <a:srgbClr val="000000"/>
              </a:solidFill>
              <a:latin typeface="Bahnschrift SemiBold SemiConden" panose="020B0502040204020203" pitchFamily="34" charset="0"/>
            </a:endParaRPr>
          </a:p>
          <a:p>
            <a:endParaRPr lang="en-GB" sz="2000" dirty="0">
              <a:solidFill>
                <a:srgbClr val="000000"/>
              </a:solidFill>
              <a:effectLst/>
              <a:latin typeface="Bahnschrift SemiBold SemiConden" panose="020B0502040204020203" pitchFamily="34" charset="0"/>
            </a:endParaRPr>
          </a:p>
          <a:p>
            <a:r>
              <a:rPr lang="en-GB" sz="2000" dirty="0">
                <a:solidFill>
                  <a:srgbClr val="000000"/>
                </a:solidFill>
                <a:effectLst/>
                <a:latin typeface="Bahnschrift SemiBold SemiConden" panose="020B0502040204020203" pitchFamily="34" charset="0"/>
              </a:rPr>
              <a:t>CUSTOMIZED INTERNAL STRUCTURE INCLUDES</a:t>
            </a:r>
            <a:endParaRPr lang="en-GB" sz="2000" dirty="0">
              <a:solidFill>
                <a:srgbClr val="000000"/>
              </a:solidFill>
              <a:latin typeface="Bahnschrift SemiBold SemiConden" panose="020B0502040204020203" pitchFamily="34" charset="0"/>
            </a:endParaRPr>
          </a:p>
          <a:p>
            <a:r>
              <a:rPr lang="en-GB" sz="2000" i="1" dirty="0">
                <a:solidFill>
                  <a:schemeClr val="tx2">
                    <a:lumMod val="75000"/>
                    <a:lumOff val="25000"/>
                  </a:schemeClr>
                </a:solidFill>
                <a:latin typeface="Bahnschrift SemiBold SemiConden" panose="020B0502040204020203" pitchFamily="34" charset="0"/>
              </a:rPr>
              <a:t>-ENOUGH TOLERANCE BETWEEN SKIN AND STRUCTURE FOR SEAMLESS PLACEMENT AND BOND IN MOLD</a:t>
            </a:r>
          </a:p>
          <a:p>
            <a:r>
              <a:rPr lang="en-GB" sz="2000" i="1" dirty="0">
                <a:solidFill>
                  <a:srgbClr val="000000"/>
                </a:solidFill>
                <a:latin typeface="Bahnschrift SemiBold SemiConden" panose="020B0502040204020203" pitchFamily="34" charset="0"/>
              </a:rPr>
              <a:t>-PLACEMENT OF AVIONICS ON DESIRED SPOT</a:t>
            </a:r>
          </a:p>
          <a:p>
            <a:r>
              <a:rPr lang="en-GB" sz="2000" i="1" dirty="0">
                <a:solidFill>
                  <a:schemeClr val="tx2">
                    <a:lumMod val="75000"/>
                    <a:lumOff val="25000"/>
                  </a:schemeClr>
                </a:solidFill>
                <a:latin typeface="Bahnschrift SemiBold SemiConden" panose="020B0502040204020203" pitchFamily="34" charset="0"/>
              </a:rPr>
              <a:t>-ENOUGH SPACE FOR HAND OR TOOLS FOR MANUAL ASSEMBLY</a:t>
            </a:r>
          </a:p>
          <a:p>
            <a:r>
              <a:rPr lang="en-GB" sz="2000" i="1" dirty="0">
                <a:solidFill>
                  <a:srgbClr val="000000"/>
                </a:solidFill>
                <a:latin typeface="Bahnschrift SemiBold SemiConden" panose="020B0502040204020203" pitchFamily="34" charset="0"/>
              </a:rPr>
              <a:t>-ENOUGH SPACE FOR WIRING</a:t>
            </a:r>
          </a:p>
          <a:p>
            <a:r>
              <a:rPr lang="en-GB" sz="2000" i="1" dirty="0">
                <a:solidFill>
                  <a:schemeClr val="tx2">
                    <a:lumMod val="75000"/>
                    <a:lumOff val="25000"/>
                  </a:schemeClr>
                </a:solidFill>
                <a:latin typeface="Bahnschrift SemiBold SemiConden" panose="020B0502040204020203" pitchFamily="34" charset="0"/>
              </a:rPr>
              <a:t>-SERVO HOUSING IN THE WING / TAIL TO FIT FOR CONTROL SURFACES</a:t>
            </a:r>
          </a:p>
          <a:p>
            <a:r>
              <a:rPr lang="en-GB" sz="2000" i="1" dirty="0">
                <a:solidFill>
                  <a:srgbClr val="000000"/>
                </a:solidFill>
                <a:latin typeface="Bahnschrift SemiBold SemiConden" panose="020B0502040204020203" pitchFamily="34" charset="0"/>
              </a:rPr>
              <a:t>- MOTOR MOUNTS</a:t>
            </a:r>
          </a:p>
          <a:p>
            <a:r>
              <a:rPr lang="en-GB" sz="2000" i="1" dirty="0">
                <a:solidFill>
                  <a:schemeClr val="tx2">
                    <a:lumMod val="75000"/>
                    <a:lumOff val="25000"/>
                  </a:schemeClr>
                </a:solidFill>
                <a:latin typeface="Bahnschrift SemiBold SemiConden" panose="020B0502040204020203" pitchFamily="34" charset="0"/>
              </a:rPr>
              <a:t>- HATCHES</a:t>
            </a:r>
          </a:p>
          <a:p>
            <a:pPr marL="342900" indent="-342900">
              <a:buFontTx/>
              <a:buChar char="-"/>
            </a:pPr>
            <a:endParaRPr lang="en-GB" sz="2000" i="1" dirty="0">
              <a:solidFill>
                <a:srgbClr val="000000"/>
              </a:solidFill>
              <a:latin typeface="Bahnschrift SemiBold SemiConden" panose="020B0502040204020203" pitchFamily="34" charset="0"/>
            </a:endParaRPr>
          </a:p>
        </p:txBody>
      </p:sp>
      <p:sp>
        <p:nvSpPr>
          <p:cNvPr id="8" name="Arrow: Right 7">
            <a:extLst>
              <a:ext uri="{FF2B5EF4-FFF2-40B4-BE49-F238E27FC236}">
                <a16:creationId xmlns:a16="http://schemas.microsoft.com/office/drawing/2014/main" id="{440ACEB7-6C3D-C10E-F2B7-B47871B01AD3}"/>
              </a:ext>
            </a:extLst>
          </p:cNvPr>
          <p:cNvSpPr/>
          <p:nvPr/>
        </p:nvSpPr>
        <p:spPr>
          <a:xfrm>
            <a:off x="6740090" y="1458531"/>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B930BC5F-E6AB-40B0-F7D7-A7C05525D028}"/>
              </a:ext>
            </a:extLst>
          </p:cNvPr>
          <p:cNvSpPr/>
          <p:nvPr/>
        </p:nvSpPr>
        <p:spPr>
          <a:xfrm>
            <a:off x="6740090" y="2050262"/>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5AB917D6-37F5-03B0-7496-BCDFE827DA02}"/>
              </a:ext>
            </a:extLst>
          </p:cNvPr>
          <p:cNvSpPr/>
          <p:nvPr/>
        </p:nvSpPr>
        <p:spPr>
          <a:xfrm>
            <a:off x="6750472" y="2641993"/>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CB62D7C-F77E-BDE4-D123-D52B8886D5C0}"/>
              </a:ext>
            </a:extLst>
          </p:cNvPr>
          <p:cNvSpPr txBox="1"/>
          <p:nvPr/>
        </p:nvSpPr>
        <p:spPr>
          <a:xfrm>
            <a:off x="1870174" y="5165812"/>
            <a:ext cx="3573625" cy="307777"/>
          </a:xfrm>
          <a:prstGeom prst="rect">
            <a:avLst/>
          </a:prstGeom>
          <a:noFill/>
        </p:spPr>
        <p:txBody>
          <a:bodyPr wrap="square" rtlCol="0">
            <a:spAutoFit/>
          </a:bodyPr>
          <a:lstStyle/>
          <a:p>
            <a:pPr algn="ctr"/>
            <a:r>
              <a:rPr lang="en-US" sz="1400" dirty="0">
                <a:solidFill>
                  <a:srgbClr val="0070C0"/>
                </a:solidFill>
                <a:latin typeface="Bahnschrift SemiBold SemiConden" panose="020B0502040204020203" pitchFamily="34" charset="0"/>
              </a:rPr>
              <a:t>FIXED WING UAV (VTOL)</a:t>
            </a:r>
          </a:p>
        </p:txBody>
      </p:sp>
      <p:pic>
        <p:nvPicPr>
          <p:cNvPr id="4" name="Picture 3" descr="A blue and white airplane&#10;&#10;AI-generated content may be incorrect.">
            <a:extLst>
              <a:ext uri="{FF2B5EF4-FFF2-40B4-BE49-F238E27FC236}">
                <a16:creationId xmlns:a16="http://schemas.microsoft.com/office/drawing/2014/main" id="{A48096B5-BDBA-1DF1-7CFF-931088406E27}"/>
              </a:ext>
            </a:extLst>
          </p:cNvPr>
          <p:cNvPicPr>
            <a:picLocks noChangeAspect="1"/>
          </p:cNvPicPr>
          <p:nvPr/>
        </p:nvPicPr>
        <p:blipFill>
          <a:blip r:embed="rId2">
            <a:extLst>
              <a:ext uri="{28A0092B-C50C-407E-A947-70E740481C1C}">
                <a14:useLocalDpi xmlns:a14="http://schemas.microsoft.com/office/drawing/2010/main" val="0"/>
              </a:ext>
            </a:extLst>
          </a:blip>
          <a:srcRect l="13928" t="11973" r="9541" b="37143"/>
          <a:stretch/>
        </p:blipFill>
        <p:spPr>
          <a:xfrm>
            <a:off x="140233" y="2039982"/>
            <a:ext cx="6557864" cy="2452641"/>
          </a:xfrm>
          <a:prstGeom prst="rect">
            <a:avLst/>
          </a:prstGeom>
          <a:ln>
            <a:noFill/>
          </a:ln>
          <a:effectLst>
            <a:softEdge rad="112500"/>
          </a:effectLst>
        </p:spPr>
      </p:pic>
    </p:spTree>
    <p:extLst>
      <p:ext uri="{BB962C8B-B14F-4D97-AF65-F5344CB8AC3E}">
        <p14:creationId xmlns:p14="http://schemas.microsoft.com/office/powerpoint/2010/main" val="3102572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LOITER MUNITION UAVs</a:t>
            </a:r>
          </a:p>
        </p:txBody>
      </p:sp>
      <p:sp>
        <p:nvSpPr>
          <p:cNvPr id="7" name="TextBox 6">
            <a:extLst>
              <a:ext uri="{FF2B5EF4-FFF2-40B4-BE49-F238E27FC236}">
                <a16:creationId xmlns:a16="http://schemas.microsoft.com/office/drawing/2014/main" id="{6C29A583-706E-540A-59BD-96FE1C0DF2BF}"/>
              </a:ext>
            </a:extLst>
          </p:cNvPr>
          <p:cNvSpPr txBox="1"/>
          <p:nvPr/>
        </p:nvSpPr>
        <p:spPr>
          <a:xfrm>
            <a:off x="7072602" y="1305340"/>
            <a:ext cx="4963887" cy="5632311"/>
          </a:xfrm>
          <a:prstGeom prst="rect">
            <a:avLst/>
          </a:prstGeom>
          <a:noFill/>
        </p:spPr>
        <p:txBody>
          <a:bodyPr wrap="square" rtlCol="0">
            <a:spAutoFit/>
          </a:bodyPr>
          <a:lstStyle/>
          <a:p>
            <a:pPr marL="0" algn="l" rtl="0" eaLnBrk="1" latinLnBrk="0" hangingPunct="1">
              <a:spcBef>
                <a:spcPts val="0"/>
              </a:spcBef>
              <a:spcAft>
                <a:spcPts val="0"/>
              </a:spcAft>
            </a:pPr>
            <a:r>
              <a:rPr lang="en-GB" sz="2000" dirty="0">
                <a:solidFill>
                  <a:srgbClr val="000000"/>
                </a:solidFill>
                <a:latin typeface="Bahnschrift SemiBold SemiConden" panose="020B0502040204020203" pitchFamily="34" charset="0"/>
              </a:rPr>
              <a:t>MODELLED OUTER BODY + WINGS + TAILS</a:t>
            </a:r>
          </a:p>
          <a:p>
            <a:pPr marL="0" algn="l" rtl="0" eaLnBrk="1" latinLnBrk="0" hangingPunct="1">
              <a:spcBef>
                <a:spcPts val="0"/>
              </a:spcBef>
              <a:spcAft>
                <a:spcPts val="0"/>
              </a:spcAft>
            </a:pPr>
            <a:endParaRPr lang="en-GB" sz="2000" dirty="0">
              <a:solidFill>
                <a:srgbClr val="000000"/>
              </a:solidFill>
              <a:effectLst/>
              <a:latin typeface="Bahnschrift SemiBold SemiConden" panose="020B0502040204020203" pitchFamily="34" charset="0"/>
            </a:endParaRPr>
          </a:p>
          <a:p>
            <a:pPr marL="0" algn="l" rtl="0" eaLnBrk="1" latinLnBrk="0" hangingPunct="1">
              <a:spcBef>
                <a:spcPts val="0"/>
              </a:spcBef>
              <a:spcAft>
                <a:spcPts val="0"/>
              </a:spcAft>
            </a:pPr>
            <a:r>
              <a:rPr lang="en-GB" sz="2000" dirty="0">
                <a:solidFill>
                  <a:srgbClr val="000000"/>
                </a:solidFill>
                <a:effectLst/>
                <a:latin typeface="Bahnschrift SemiBold SemiConden" panose="020B0502040204020203" pitchFamily="34" charset="0"/>
              </a:rPr>
              <a:t>MODELLED INTERNAL STRUCTURE</a:t>
            </a:r>
          </a:p>
          <a:p>
            <a:pPr marL="0" algn="l" rtl="0" eaLnBrk="1" latinLnBrk="0" hangingPunct="1">
              <a:spcBef>
                <a:spcPts val="0"/>
              </a:spcBef>
              <a:spcAft>
                <a:spcPts val="0"/>
              </a:spcAft>
            </a:pPr>
            <a:endParaRPr lang="en-GB" sz="2000" dirty="0">
              <a:solidFill>
                <a:srgbClr val="000000"/>
              </a:solidFill>
              <a:latin typeface="Bahnschrift SemiBold SemiConden" panose="020B0502040204020203" pitchFamily="34" charset="0"/>
            </a:endParaRPr>
          </a:p>
          <a:p>
            <a:pPr marL="0" algn="l" rtl="0" eaLnBrk="1" latinLnBrk="0" hangingPunct="1">
              <a:spcBef>
                <a:spcPts val="0"/>
              </a:spcBef>
              <a:spcAft>
                <a:spcPts val="0"/>
              </a:spcAft>
            </a:pPr>
            <a:r>
              <a:rPr lang="en-GB" sz="2000" dirty="0">
                <a:solidFill>
                  <a:srgbClr val="000000"/>
                </a:solidFill>
                <a:latin typeface="Bahnschrift SemiBold SemiConden" panose="020B0502040204020203" pitchFamily="34" charset="0"/>
              </a:rPr>
              <a:t>EXTENSIVELY WORKED ON FOLDING MECHANISM</a:t>
            </a:r>
          </a:p>
          <a:p>
            <a:endParaRPr lang="en-GB" sz="2000" dirty="0">
              <a:solidFill>
                <a:srgbClr val="000000"/>
              </a:solidFill>
              <a:effectLst/>
              <a:latin typeface="Bahnschrift SemiBold SemiConden" panose="020B0502040204020203" pitchFamily="34" charset="0"/>
            </a:endParaRPr>
          </a:p>
          <a:p>
            <a:r>
              <a:rPr lang="en-GB" sz="2000" dirty="0">
                <a:solidFill>
                  <a:srgbClr val="000000"/>
                </a:solidFill>
                <a:effectLst/>
                <a:latin typeface="Bahnschrift SemiBold SemiConden" panose="020B0502040204020203" pitchFamily="34" charset="0"/>
              </a:rPr>
              <a:t>CUSTOMIZED INTERNAL STRUCTURE INCLUDES</a:t>
            </a:r>
            <a:endParaRPr lang="en-GB" sz="2000" dirty="0">
              <a:solidFill>
                <a:srgbClr val="000000"/>
              </a:solidFill>
              <a:latin typeface="Bahnschrift SemiBold SemiConden" panose="020B0502040204020203" pitchFamily="34" charset="0"/>
            </a:endParaRPr>
          </a:p>
          <a:p>
            <a:r>
              <a:rPr lang="en-GB" sz="2000" i="1" dirty="0">
                <a:solidFill>
                  <a:schemeClr val="tx2">
                    <a:lumMod val="75000"/>
                    <a:lumOff val="25000"/>
                  </a:schemeClr>
                </a:solidFill>
                <a:latin typeface="Bahnschrift SemiBold SemiConden" panose="020B0502040204020203" pitchFamily="34" charset="0"/>
              </a:rPr>
              <a:t>-ENOUGH TOLERANCE BETWEEN SKIN AND STRUCTURE FOR SEAMLESS PLACEMENT AND BOND IN MOLD</a:t>
            </a:r>
          </a:p>
          <a:p>
            <a:r>
              <a:rPr lang="en-GB" sz="2000" i="1" dirty="0">
                <a:solidFill>
                  <a:srgbClr val="000000"/>
                </a:solidFill>
                <a:latin typeface="Bahnschrift SemiBold SemiConden" panose="020B0502040204020203" pitchFamily="34" charset="0"/>
              </a:rPr>
              <a:t>-PLACEMENT OF AVIONICS ON DESIRED SPOT</a:t>
            </a:r>
          </a:p>
          <a:p>
            <a:r>
              <a:rPr lang="en-GB" sz="2000" i="1" dirty="0">
                <a:solidFill>
                  <a:schemeClr val="tx2">
                    <a:lumMod val="75000"/>
                    <a:lumOff val="25000"/>
                  </a:schemeClr>
                </a:solidFill>
                <a:latin typeface="Bahnschrift SemiBold SemiConden" panose="020B0502040204020203" pitchFamily="34" charset="0"/>
              </a:rPr>
              <a:t>-ENOUGH SPACE FOR HAND OR TOOLS FOR MANUAL ASSEMBLY</a:t>
            </a:r>
          </a:p>
          <a:p>
            <a:r>
              <a:rPr lang="en-GB" sz="2000" i="1" dirty="0">
                <a:solidFill>
                  <a:srgbClr val="000000"/>
                </a:solidFill>
                <a:latin typeface="Bahnschrift SemiBold SemiConden" panose="020B0502040204020203" pitchFamily="34" charset="0"/>
              </a:rPr>
              <a:t>-ENOUGH SPACE FOR WIRING</a:t>
            </a:r>
          </a:p>
          <a:p>
            <a:r>
              <a:rPr lang="en-GB" sz="2000" i="1" dirty="0">
                <a:solidFill>
                  <a:schemeClr val="tx2">
                    <a:lumMod val="75000"/>
                    <a:lumOff val="25000"/>
                  </a:schemeClr>
                </a:solidFill>
                <a:latin typeface="Bahnschrift SemiBold SemiConden" panose="020B0502040204020203" pitchFamily="34" charset="0"/>
              </a:rPr>
              <a:t>-SERVO HOUSING IN THE WING / TAIL TO FIT FOR CONTROL SURFACES</a:t>
            </a:r>
          </a:p>
          <a:p>
            <a:r>
              <a:rPr lang="en-GB" sz="2000" i="1" dirty="0">
                <a:solidFill>
                  <a:srgbClr val="000000"/>
                </a:solidFill>
                <a:latin typeface="Bahnschrift SemiBold SemiConden" panose="020B0502040204020203" pitchFamily="34" charset="0"/>
              </a:rPr>
              <a:t>-MOTOR MOUNT</a:t>
            </a:r>
          </a:p>
          <a:p>
            <a:pPr marL="342900" indent="-342900">
              <a:buFontTx/>
              <a:buChar char="-"/>
            </a:pPr>
            <a:endParaRPr lang="en-GB" sz="2000" i="1" dirty="0">
              <a:solidFill>
                <a:srgbClr val="000000"/>
              </a:solidFill>
              <a:latin typeface="Bahnschrift SemiBold SemiConden" panose="020B0502040204020203" pitchFamily="34" charset="0"/>
            </a:endParaRPr>
          </a:p>
        </p:txBody>
      </p:sp>
      <p:sp>
        <p:nvSpPr>
          <p:cNvPr id="8" name="Arrow: Right 7">
            <a:extLst>
              <a:ext uri="{FF2B5EF4-FFF2-40B4-BE49-F238E27FC236}">
                <a16:creationId xmlns:a16="http://schemas.microsoft.com/office/drawing/2014/main" id="{440ACEB7-6C3D-C10E-F2B7-B47871B01AD3}"/>
              </a:ext>
            </a:extLst>
          </p:cNvPr>
          <p:cNvSpPr/>
          <p:nvPr/>
        </p:nvSpPr>
        <p:spPr>
          <a:xfrm>
            <a:off x="6740090" y="1458531"/>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B930BC5F-E6AB-40B0-F7D7-A7C05525D028}"/>
              </a:ext>
            </a:extLst>
          </p:cNvPr>
          <p:cNvSpPr/>
          <p:nvPr/>
        </p:nvSpPr>
        <p:spPr>
          <a:xfrm>
            <a:off x="6740090" y="2050262"/>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5AB917D6-37F5-03B0-7496-BCDFE827DA02}"/>
              </a:ext>
            </a:extLst>
          </p:cNvPr>
          <p:cNvSpPr/>
          <p:nvPr/>
        </p:nvSpPr>
        <p:spPr>
          <a:xfrm>
            <a:off x="6750472" y="2641993"/>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CB62D7C-F77E-BDE4-D123-D52B8886D5C0}"/>
              </a:ext>
            </a:extLst>
          </p:cNvPr>
          <p:cNvSpPr txBox="1"/>
          <p:nvPr/>
        </p:nvSpPr>
        <p:spPr>
          <a:xfrm>
            <a:off x="1511142" y="5655304"/>
            <a:ext cx="3573625" cy="307777"/>
          </a:xfrm>
          <a:prstGeom prst="rect">
            <a:avLst/>
          </a:prstGeom>
          <a:noFill/>
        </p:spPr>
        <p:txBody>
          <a:bodyPr wrap="square" rtlCol="0">
            <a:spAutoFit/>
          </a:bodyPr>
          <a:lstStyle/>
          <a:p>
            <a:pPr algn="ctr"/>
            <a:r>
              <a:rPr lang="en-US" sz="1400" dirty="0">
                <a:latin typeface="Bahnschrift SemiBold SemiConden" panose="020B0502040204020203" pitchFamily="34" charset="0"/>
              </a:rPr>
              <a:t>LOITER MUNITION UAV</a:t>
            </a:r>
          </a:p>
        </p:txBody>
      </p:sp>
      <p:pic>
        <p:nvPicPr>
          <p:cNvPr id="12" name="Picture 11" descr="A model of a plane on a stand&#10;&#10;AI-generated content may be incorrect.">
            <a:extLst>
              <a:ext uri="{FF2B5EF4-FFF2-40B4-BE49-F238E27FC236}">
                <a16:creationId xmlns:a16="http://schemas.microsoft.com/office/drawing/2014/main" id="{4E51D640-4129-84BB-CD65-8944A822A47C}"/>
              </a:ext>
            </a:extLst>
          </p:cNvPr>
          <p:cNvPicPr>
            <a:picLocks noChangeAspect="1"/>
          </p:cNvPicPr>
          <p:nvPr/>
        </p:nvPicPr>
        <p:blipFill>
          <a:blip r:embed="rId2">
            <a:extLst>
              <a:ext uri="{28A0092B-C50C-407E-A947-70E740481C1C}">
                <a14:useLocalDpi xmlns:a14="http://schemas.microsoft.com/office/drawing/2010/main" val="0"/>
              </a:ext>
            </a:extLst>
          </a:blip>
          <a:srcRect t="17537" b="19034"/>
          <a:stretch/>
        </p:blipFill>
        <p:spPr>
          <a:xfrm>
            <a:off x="726205" y="1305340"/>
            <a:ext cx="5143500" cy="4349964"/>
          </a:xfrm>
          <a:prstGeom prst="rect">
            <a:avLst/>
          </a:prstGeom>
          <a:ln>
            <a:noFill/>
          </a:ln>
          <a:effectLst>
            <a:softEdge rad="112500"/>
          </a:effectLst>
        </p:spPr>
      </p:pic>
      <p:sp>
        <p:nvSpPr>
          <p:cNvPr id="13" name="Arrow: Right 12">
            <a:extLst>
              <a:ext uri="{FF2B5EF4-FFF2-40B4-BE49-F238E27FC236}">
                <a16:creationId xmlns:a16="http://schemas.microsoft.com/office/drawing/2014/main" id="{BD0CDF5B-A298-8B29-C612-6AFF7638C2F2}"/>
              </a:ext>
            </a:extLst>
          </p:cNvPr>
          <p:cNvSpPr/>
          <p:nvPr/>
        </p:nvSpPr>
        <p:spPr>
          <a:xfrm>
            <a:off x="6740090" y="3279713"/>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A3F01A0E-A393-AB66-1365-E0DD281867C1}"/>
              </a:ext>
            </a:extLst>
          </p:cNvPr>
          <p:cNvCxnSpPr>
            <a:cxnSpLocks/>
            <a:endCxn id="18" idx="0"/>
          </p:cNvCxnSpPr>
          <p:nvPr/>
        </p:nvCxnSpPr>
        <p:spPr>
          <a:xfrm flipH="1">
            <a:off x="1396273" y="3956180"/>
            <a:ext cx="1841449" cy="1875783"/>
          </a:xfrm>
          <a:prstGeom prst="straightConnector1">
            <a:avLst/>
          </a:prstGeom>
          <a:ln w="3810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3BA5D5C7-4A16-A1AE-5CB5-2CB014BF06C0}"/>
              </a:ext>
            </a:extLst>
          </p:cNvPr>
          <p:cNvSpPr txBox="1"/>
          <p:nvPr/>
        </p:nvSpPr>
        <p:spPr>
          <a:xfrm>
            <a:off x="235958" y="5831963"/>
            <a:ext cx="2320629" cy="523220"/>
          </a:xfrm>
          <a:prstGeom prst="rect">
            <a:avLst/>
          </a:prstGeom>
          <a:noFill/>
        </p:spPr>
        <p:txBody>
          <a:bodyPr wrap="square" rtlCol="0">
            <a:spAutoFit/>
          </a:bodyPr>
          <a:lstStyle/>
          <a:p>
            <a:pPr algn="ctr"/>
            <a:r>
              <a:rPr lang="en-US" sz="1400" dirty="0">
                <a:solidFill>
                  <a:srgbClr val="0070C0"/>
                </a:solidFill>
                <a:latin typeface="Bahnschrift SemiBold SemiConden" panose="020B0502040204020203" pitchFamily="34" charset="0"/>
              </a:rPr>
              <a:t>DOUBLE FOLDING MECHANISM FOR WINGS + TAILS</a:t>
            </a:r>
          </a:p>
        </p:txBody>
      </p:sp>
    </p:spTree>
    <p:extLst>
      <p:ext uri="{BB962C8B-B14F-4D97-AF65-F5344CB8AC3E}">
        <p14:creationId xmlns:p14="http://schemas.microsoft.com/office/powerpoint/2010/main" val="1017467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LOITER MUNITION UAVs</a:t>
            </a:r>
          </a:p>
        </p:txBody>
      </p:sp>
      <p:sp>
        <p:nvSpPr>
          <p:cNvPr id="7" name="TextBox 6">
            <a:extLst>
              <a:ext uri="{FF2B5EF4-FFF2-40B4-BE49-F238E27FC236}">
                <a16:creationId xmlns:a16="http://schemas.microsoft.com/office/drawing/2014/main" id="{6C29A583-706E-540A-59BD-96FE1C0DF2BF}"/>
              </a:ext>
            </a:extLst>
          </p:cNvPr>
          <p:cNvSpPr txBox="1"/>
          <p:nvPr/>
        </p:nvSpPr>
        <p:spPr>
          <a:xfrm>
            <a:off x="7072602" y="1305340"/>
            <a:ext cx="4963887" cy="2554545"/>
          </a:xfrm>
          <a:prstGeom prst="rect">
            <a:avLst/>
          </a:prstGeom>
          <a:noFill/>
        </p:spPr>
        <p:txBody>
          <a:bodyPr wrap="square" rtlCol="0">
            <a:spAutoFit/>
          </a:bodyPr>
          <a:lstStyle/>
          <a:p>
            <a:pPr marL="0" algn="l" rtl="0" eaLnBrk="1" latinLnBrk="0" hangingPunct="1">
              <a:spcBef>
                <a:spcPts val="0"/>
              </a:spcBef>
              <a:spcAft>
                <a:spcPts val="0"/>
              </a:spcAft>
            </a:pPr>
            <a:r>
              <a:rPr lang="en-GB" sz="2000" dirty="0">
                <a:solidFill>
                  <a:srgbClr val="000000"/>
                </a:solidFill>
                <a:latin typeface="Bahnschrift SemiBold SemiConden" panose="020B0502040204020203" pitchFamily="34" charset="0"/>
              </a:rPr>
              <a:t>MODELLED OUTER BODY + WINGS + TAILS</a:t>
            </a:r>
          </a:p>
          <a:p>
            <a:pPr marL="0" algn="l" rtl="0" eaLnBrk="1" latinLnBrk="0" hangingPunct="1">
              <a:spcBef>
                <a:spcPts val="0"/>
              </a:spcBef>
              <a:spcAft>
                <a:spcPts val="0"/>
              </a:spcAft>
            </a:pPr>
            <a:endParaRPr lang="en-GB" sz="2000" dirty="0">
              <a:solidFill>
                <a:srgbClr val="000000"/>
              </a:solidFill>
              <a:effectLst/>
              <a:latin typeface="Bahnschrift SemiBold SemiConden" panose="020B0502040204020203" pitchFamily="34" charset="0"/>
            </a:endParaRPr>
          </a:p>
          <a:p>
            <a:pPr marL="0" algn="l" rtl="0" eaLnBrk="1" latinLnBrk="0" hangingPunct="1">
              <a:spcBef>
                <a:spcPts val="0"/>
              </a:spcBef>
              <a:spcAft>
                <a:spcPts val="0"/>
              </a:spcAft>
            </a:pPr>
            <a:r>
              <a:rPr lang="en-GB" sz="2000" dirty="0">
                <a:solidFill>
                  <a:srgbClr val="000000"/>
                </a:solidFill>
                <a:effectLst/>
                <a:latin typeface="Bahnschrift SemiBold SemiConden" panose="020B0502040204020203" pitchFamily="34" charset="0"/>
              </a:rPr>
              <a:t>MODELLED INTERNAL STRUCTURE</a:t>
            </a:r>
          </a:p>
          <a:p>
            <a:pPr marL="0" algn="l" rtl="0" eaLnBrk="1" latinLnBrk="0" hangingPunct="1">
              <a:spcBef>
                <a:spcPts val="0"/>
              </a:spcBef>
              <a:spcAft>
                <a:spcPts val="0"/>
              </a:spcAft>
            </a:pPr>
            <a:endParaRPr lang="en-GB" sz="2000" dirty="0">
              <a:solidFill>
                <a:srgbClr val="000000"/>
              </a:solidFill>
              <a:latin typeface="Bahnschrift SemiBold SemiConden" panose="020B0502040204020203" pitchFamily="34" charset="0"/>
            </a:endParaRPr>
          </a:p>
          <a:p>
            <a:pPr marL="0" algn="l" rtl="0" eaLnBrk="1" latinLnBrk="0" hangingPunct="1">
              <a:spcBef>
                <a:spcPts val="0"/>
              </a:spcBef>
              <a:spcAft>
                <a:spcPts val="0"/>
              </a:spcAft>
            </a:pPr>
            <a:r>
              <a:rPr lang="en-GB" sz="2000" dirty="0">
                <a:solidFill>
                  <a:srgbClr val="000000"/>
                </a:solidFill>
                <a:latin typeface="Bahnschrift SemiBold SemiConden" panose="020B0502040204020203" pitchFamily="34" charset="0"/>
              </a:rPr>
              <a:t>EXTENSIVELY WORKED ON FOLDING MECHANISM</a:t>
            </a:r>
          </a:p>
          <a:p>
            <a:endParaRPr lang="en-GB" sz="2000" dirty="0">
              <a:solidFill>
                <a:srgbClr val="000000"/>
              </a:solidFill>
              <a:effectLst/>
              <a:latin typeface="Bahnschrift SemiBold SemiConden" panose="020B0502040204020203" pitchFamily="34" charset="0"/>
            </a:endParaRPr>
          </a:p>
          <a:p>
            <a:r>
              <a:rPr lang="en-GB" sz="2000" dirty="0">
                <a:solidFill>
                  <a:srgbClr val="000000"/>
                </a:solidFill>
                <a:latin typeface="Bahnschrift SemiBold SemiConden" panose="020B0502040204020203" pitchFamily="34" charset="0"/>
              </a:rPr>
              <a:t>DESIGNED AND MODELLED PNEUMATIC TUBE LAUNCHER</a:t>
            </a:r>
          </a:p>
        </p:txBody>
      </p:sp>
      <p:sp>
        <p:nvSpPr>
          <p:cNvPr id="9" name="Arrow: Right 8">
            <a:extLst>
              <a:ext uri="{FF2B5EF4-FFF2-40B4-BE49-F238E27FC236}">
                <a16:creationId xmlns:a16="http://schemas.microsoft.com/office/drawing/2014/main" id="{B930BC5F-E6AB-40B0-F7D7-A7C05525D028}"/>
              </a:ext>
            </a:extLst>
          </p:cNvPr>
          <p:cNvSpPr/>
          <p:nvPr/>
        </p:nvSpPr>
        <p:spPr>
          <a:xfrm>
            <a:off x="6740090" y="2050262"/>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5AB917D6-37F5-03B0-7496-BCDFE827DA02}"/>
              </a:ext>
            </a:extLst>
          </p:cNvPr>
          <p:cNvSpPr/>
          <p:nvPr/>
        </p:nvSpPr>
        <p:spPr>
          <a:xfrm>
            <a:off x="6750472" y="2641993"/>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CB62D7C-F77E-BDE4-D123-D52B8886D5C0}"/>
              </a:ext>
            </a:extLst>
          </p:cNvPr>
          <p:cNvSpPr txBox="1"/>
          <p:nvPr/>
        </p:nvSpPr>
        <p:spPr>
          <a:xfrm>
            <a:off x="1464489" y="6069780"/>
            <a:ext cx="3573625" cy="523220"/>
          </a:xfrm>
          <a:prstGeom prst="rect">
            <a:avLst/>
          </a:prstGeom>
          <a:noFill/>
        </p:spPr>
        <p:txBody>
          <a:bodyPr wrap="square" rtlCol="0">
            <a:spAutoFit/>
          </a:bodyPr>
          <a:lstStyle/>
          <a:p>
            <a:pPr algn="ctr"/>
            <a:r>
              <a:rPr lang="en-US" sz="1400" dirty="0">
                <a:solidFill>
                  <a:srgbClr val="0070C0"/>
                </a:solidFill>
                <a:latin typeface="Bahnschrift SemiBold SemiConden" panose="020B0502040204020203" pitchFamily="34" charset="0"/>
              </a:rPr>
              <a:t>FOLDABLE LOITER MUNITION UAV IN PNEUMATIC TUBE LAUNCHER</a:t>
            </a:r>
          </a:p>
        </p:txBody>
      </p:sp>
      <p:sp>
        <p:nvSpPr>
          <p:cNvPr id="13" name="Arrow: Right 12">
            <a:extLst>
              <a:ext uri="{FF2B5EF4-FFF2-40B4-BE49-F238E27FC236}">
                <a16:creationId xmlns:a16="http://schemas.microsoft.com/office/drawing/2014/main" id="{BD0CDF5B-A298-8B29-C612-6AFF7638C2F2}"/>
              </a:ext>
            </a:extLst>
          </p:cNvPr>
          <p:cNvSpPr/>
          <p:nvPr/>
        </p:nvSpPr>
        <p:spPr>
          <a:xfrm>
            <a:off x="6740090" y="3279713"/>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descr="A group of people standing in a room with a black object&#10;&#10;AI-generated content may be incorrect.">
            <a:extLst>
              <a:ext uri="{FF2B5EF4-FFF2-40B4-BE49-F238E27FC236}">
                <a16:creationId xmlns:a16="http://schemas.microsoft.com/office/drawing/2014/main" id="{F51291AF-3691-8A7B-8F7C-6223056B6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607" y="1253815"/>
            <a:ext cx="3441388" cy="4588517"/>
          </a:xfrm>
          <a:prstGeom prst="rect">
            <a:avLst/>
          </a:prstGeom>
          <a:ln>
            <a:noFill/>
          </a:ln>
          <a:effectLst>
            <a:softEdge rad="112500"/>
          </a:effectLst>
        </p:spPr>
      </p:pic>
      <p:sp>
        <p:nvSpPr>
          <p:cNvPr id="3" name="Arrow: Right 2">
            <a:extLst>
              <a:ext uri="{FF2B5EF4-FFF2-40B4-BE49-F238E27FC236}">
                <a16:creationId xmlns:a16="http://schemas.microsoft.com/office/drawing/2014/main" id="{E46E0C36-2FA9-264F-34BA-FCF1E0DF01AB}"/>
              </a:ext>
            </a:extLst>
          </p:cNvPr>
          <p:cNvSpPr/>
          <p:nvPr/>
        </p:nvSpPr>
        <p:spPr>
          <a:xfrm>
            <a:off x="6743195" y="1446884"/>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468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1524000" y="1122363"/>
            <a:ext cx="9144000" cy="697106"/>
          </a:xfrm>
        </p:spPr>
        <p:txBody>
          <a:bodyPr>
            <a:noAutofit/>
          </a:bodyPr>
          <a:lstStyle/>
          <a:p>
            <a:pPr algn="l"/>
            <a:r>
              <a:rPr lang="en-US" sz="3600" dirty="0">
                <a:latin typeface="Bahnschrift SemiBold SemiConden" panose="020B0502040204020203" pitchFamily="34" charset="0"/>
              </a:rPr>
              <a:t>ABOUT ME</a:t>
            </a:r>
          </a:p>
        </p:txBody>
      </p:sp>
      <p:sp>
        <p:nvSpPr>
          <p:cNvPr id="3" name="Subtitle 2">
            <a:extLst>
              <a:ext uri="{FF2B5EF4-FFF2-40B4-BE49-F238E27FC236}">
                <a16:creationId xmlns:a16="http://schemas.microsoft.com/office/drawing/2014/main" id="{0BEE0B5E-E488-B7CE-6717-6028337001DE}"/>
              </a:ext>
            </a:extLst>
          </p:cNvPr>
          <p:cNvSpPr>
            <a:spLocks noGrp="1"/>
          </p:cNvSpPr>
          <p:nvPr>
            <p:ph type="subTitle" idx="1"/>
          </p:nvPr>
        </p:nvSpPr>
        <p:spPr>
          <a:xfrm>
            <a:off x="2015409" y="1895033"/>
            <a:ext cx="8733455" cy="4077305"/>
          </a:xfrm>
        </p:spPr>
        <p:txBody>
          <a:bodyPr>
            <a:normAutofit lnSpcReduction="10000"/>
          </a:bodyPr>
          <a:lstStyle/>
          <a:p>
            <a:pPr algn="just"/>
            <a:r>
              <a:rPr lang="en-GB" sz="1800" b="0" i="0" dirty="0">
                <a:effectLst/>
                <a:latin typeface="Bahnschrift SemiBold SemiConden" panose="020B0502040204020203" pitchFamily="34" charset="0"/>
              </a:rPr>
              <a:t>2+ Years of experience as a Mechanical Engineer - specializing in full product development lifecycle, from concept to production.</a:t>
            </a:r>
          </a:p>
          <a:p>
            <a:pPr algn="just"/>
            <a:r>
              <a:rPr lang="en-GB" sz="1800" b="0" i="0" dirty="0">
                <a:effectLst/>
                <a:latin typeface="Bahnschrift SemiBold SemiConden" panose="020B0502040204020203" pitchFamily="34" charset="0"/>
              </a:rPr>
              <a:t>3+ Years of experience as CAD </a:t>
            </a:r>
            <a:r>
              <a:rPr lang="en-GB" sz="1800" dirty="0">
                <a:latin typeface="Bahnschrift SemiBold SemiConden" panose="020B0502040204020203" pitchFamily="34" charset="0"/>
              </a:rPr>
              <a:t>designer using multiple software </a:t>
            </a:r>
            <a:r>
              <a:rPr lang="en-GB" sz="1800" b="0" i="0" dirty="0">
                <a:effectLst/>
                <a:latin typeface="Bahnschrift SemiBold SemiConden" panose="020B0502040204020203" pitchFamily="34" charset="0"/>
              </a:rPr>
              <a:t>especially SolidWorks– part, assemblies</a:t>
            </a:r>
            <a:r>
              <a:rPr lang="en-GB" sz="1800" dirty="0">
                <a:latin typeface="Bahnschrift SemiBold SemiConden" panose="020B0502040204020203" pitchFamily="34" charset="0"/>
              </a:rPr>
              <a:t> or</a:t>
            </a:r>
            <a:r>
              <a:rPr lang="en-GB" sz="1800" b="0" i="0" dirty="0">
                <a:effectLst/>
                <a:latin typeface="Bahnschrift SemiBold SemiConden" panose="020B0502040204020203" pitchFamily="34" charset="0"/>
              </a:rPr>
              <a:t> sub-assemblies design, ensuring precision and efficiency.</a:t>
            </a:r>
          </a:p>
          <a:p>
            <a:pPr algn="just"/>
            <a:r>
              <a:rPr lang="en-GB" sz="1800" b="0" i="0" dirty="0">
                <a:effectLst/>
                <a:latin typeface="Bahnschrift SemiBold SemiConden" panose="020B0502040204020203" pitchFamily="34" charset="0"/>
              </a:rPr>
              <a:t>Proven ability to work and manage tasks independently including hands-on tasks.</a:t>
            </a:r>
          </a:p>
          <a:p>
            <a:pPr algn="just"/>
            <a:r>
              <a:rPr lang="en-GB" sz="1800" b="0" i="0" dirty="0">
                <a:effectLst/>
                <a:latin typeface="Bahnschrift SemiBold SemiConden" panose="020B0502040204020203" pitchFamily="34" charset="0"/>
              </a:rPr>
              <a:t>Expertise in Design for Manufacturing and Assembly (DFMA), prototyping and 3D printing for optimized production processes.</a:t>
            </a:r>
          </a:p>
          <a:p>
            <a:pPr algn="just"/>
            <a:r>
              <a:rPr lang="en-GB" sz="1800" b="0" i="0" dirty="0">
                <a:effectLst/>
                <a:latin typeface="Bahnschrift SemiBold SemiConden" panose="020B0502040204020203" pitchFamily="34" charset="0"/>
              </a:rPr>
              <a:t>Skilled in generating BOMs, 2D drawings and technical documentation, supporting seamless project execution. </a:t>
            </a:r>
          </a:p>
          <a:p>
            <a:pPr algn="just"/>
            <a:r>
              <a:rPr lang="en-GB" sz="1800" b="0" i="0" dirty="0">
                <a:effectLst/>
                <a:latin typeface="Bahnschrift SemiBold SemiConden" panose="020B0502040204020203" pitchFamily="34" charset="0"/>
              </a:rPr>
              <a:t>Strong cross-functional collaboration, working effectively with diverse teams to achieve project goals.</a:t>
            </a:r>
          </a:p>
          <a:p>
            <a:pPr algn="just"/>
            <a:r>
              <a:rPr lang="en-GB" sz="1800" dirty="0">
                <a:latin typeface="Bahnschrift SemiBold SemiConden" panose="020B0502040204020203" pitchFamily="34" charset="0"/>
              </a:rPr>
              <a:t>Experienced in working fast-paced + high level of ambiguity in dynamic start-up environment in short deadlines.</a:t>
            </a:r>
            <a:endParaRPr lang="en-GB" sz="1800" b="0" i="0" dirty="0">
              <a:effectLst/>
              <a:latin typeface="Bahnschrift SemiBold SemiConden" panose="020B0502040204020203" pitchFamily="34" charset="0"/>
            </a:endParaRPr>
          </a:p>
          <a:p>
            <a:pPr algn="just"/>
            <a:r>
              <a:rPr lang="en-GB" sz="1800" b="0" i="0" dirty="0">
                <a:effectLst/>
                <a:latin typeface="Bahnschrift SemiBold SemiConden" panose="020B0502040204020203" pitchFamily="34" charset="0"/>
              </a:rPr>
              <a:t>Proven ability to deliver multiple customized successful projects.</a:t>
            </a:r>
          </a:p>
        </p:txBody>
      </p:sp>
      <p:sp>
        <p:nvSpPr>
          <p:cNvPr id="9" name="Arrow: Right 8">
            <a:extLst>
              <a:ext uri="{FF2B5EF4-FFF2-40B4-BE49-F238E27FC236}">
                <a16:creationId xmlns:a16="http://schemas.microsoft.com/office/drawing/2014/main" id="{FA413BC5-068E-7809-3150-4E6E04BA2858}"/>
              </a:ext>
            </a:extLst>
          </p:cNvPr>
          <p:cNvSpPr/>
          <p:nvPr/>
        </p:nvSpPr>
        <p:spPr>
          <a:xfrm>
            <a:off x="1682899" y="1978093"/>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91D7F5AF-9012-C508-0E2B-B15407081041}"/>
              </a:ext>
            </a:extLst>
          </p:cNvPr>
          <p:cNvSpPr/>
          <p:nvPr/>
        </p:nvSpPr>
        <p:spPr>
          <a:xfrm>
            <a:off x="1682899" y="2522375"/>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DB90738D-A390-BA79-55AB-F7501F63CE92}"/>
              </a:ext>
            </a:extLst>
          </p:cNvPr>
          <p:cNvSpPr/>
          <p:nvPr/>
        </p:nvSpPr>
        <p:spPr>
          <a:xfrm>
            <a:off x="1682899" y="3094658"/>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0E487631-8E33-430B-8C0F-23F473DACA20}"/>
              </a:ext>
            </a:extLst>
          </p:cNvPr>
          <p:cNvSpPr/>
          <p:nvPr/>
        </p:nvSpPr>
        <p:spPr>
          <a:xfrm>
            <a:off x="1682899" y="3452331"/>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CF88761B-3906-DF02-18EF-65E5A0B4620B}"/>
              </a:ext>
            </a:extLst>
          </p:cNvPr>
          <p:cNvSpPr/>
          <p:nvPr/>
        </p:nvSpPr>
        <p:spPr>
          <a:xfrm>
            <a:off x="1682899" y="4015277"/>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D7F20785-14E0-CE46-50D9-4C7EFA7BB1B5}"/>
              </a:ext>
            </a:extLst>
          </p:cNvPr>
          <p:cNvSpPr/>
          <p:nvPr/>
        </p:nvSpPr>
        <p:spPr>
          <a:xfrm>
            <a:off x="1682898" y="4558976"/>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46EC1E44-CA57-3329-213C-A800611751BD}"/>
              </a:ext>
            </a:extLst>
          </p:cNvPr>
          <p:cNvSpPr/>
          <p:nvPr/>
        </p:nvSpPr>
        <p:spPr>
          <a:xfrm>
            <a:off x="1682898" y="5130669"/>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66C5406E-3EC7-47B0-1D77-BD5E19C3CD51}"/>
              </a:ext>
            </a:extLst>
          </p:cNvPr>
          <p:cNvSpPr/>
          <p:nvPr/>
        </p:nvSpPr>
        <p:spPr>
          <a:xfrm>
            <a:off x="1682897" y="5691091"/>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736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LOITER MUNITION UAVs</a:t>
            </a:r>
          </a:p>
        </p:txBody>
      </p:sp>
      <p:sp>
        <p:nvSpPr>
          <p:cNvPr id="7" name="TextBox 6">
            <a:extLst>
              <a:ext uri="{FF2B5EF4-FFF2-40B4-BE49-F238E27FC236}">
                <a16:creationId xmlns:a16="http://schemas.microsoft.com/office/drawing/2014/main" id="{6C29A583-706E-540A-59BD-96FE1C0DF2BF}"/>
              </a:ext>
            </a:extLst>
          </p:cNvPr>
          <p:cNvSpPr txBox="1"/>
          <p:nvPr/>
        </p:nvSpPr>
        <p:spPr>
          <a:xfrm>
            <a:off x="7072602" y="1305340"/>
            <a:ext cx="5635692" cy="2554545"/>
          </a:xfrm>
          <a:prstGeom prst="rect">
            <a:avLst/>
          </a:prstGeom>
          <a:noFill/>
        </p:spPr>
        <p:txBody>
          <a:bodyPr wrap="square" rtlCol="0">
            <a:spAutoFit/>
          </a:bodyPr>
          <a:lstStyle/>
          <a:p>
            <a:pPr marL="0" algn="l" rtl="0" eaLnBrk="1" latinLnBrk="0" hangingPunct="1">
              <a:spcBef>
                <a:spcPts val="0"/>
              </a:spcBef>
              <a:spcAft>
                <a:spcPts val="0"/>
              </a:spcAft>
            </a:pPr>
            <a:r>
              <a:rPr lang="en-GB" sz="2000" dirty="0">
                <a:solidFill>
                  <a:srgbClr val="000000"/>
                </a:solidFill>
                <a:effectLst/>
                <a:latin typeface="Bahnschrift SemiBold SemiConden" panose="020B0502040204020203" pitchFamily="34" charset="0"/>
              </a:rPr>
              <a:t>MODELLED OUTER BODY</a:t>
            </a:r>
          </a:p>
          <a:p>
            <a:pPr marL="0" algn="l" rtl="0" eaLnBrk="1" latinLnBrk="0" hangingPunct="1">
              <a:spcBef>
                <a:spcPts val="0"/>
              </a:spcBef>
              <a:spcAft>
                <a:spcPts val="0"/>
              </a:spcAft>
            </a:pPr>
            <a:endParaRPr lang="en-GB" sz="2000" dirty="0">
              <a:solidFill>
                <a:srgbClr val="000000"/>
              </a:solidFill>
              <a:latin typeface="Bahnschrift SemiBold SemiConden" panose="020B0502040204020203" pitchFamily="34" charset="0"/>
            </a:endParaRPr>
          </a:p>
          <a:p>
            <a:pPr marL="0" algn="l" rtl="0" eaLnBrk="1" latinLnBrk="0" hangingPunct="1">
              <a:spcBef>
                <a:spcPts val="0"/>
              </a:spcBef>
              <a:spcAft>
                <a:spcPts val="0"/>
              </a:spcAft>
            </a:pPr>
            <a:r>
              <a:rPr lang="en-GB" sz="2000" dirty="0">
                <a:solidFill>
                  <a:srgbClr val="000000"/>
                </a:solidFill>
                <a:latin typeface="Bahnschrift SemiBold SemiConden" panose="020B0502040204020203" pitchFamily="34" charset="0"/>
              </a:rPr>
              <a:t>MODELLED</a:t>
            </a:r>
            <a:r>
              <a:rPr lang="en-GB" sz="2000" dirty="0">
                <a:solidFill>
                  <a:srgbClr val="000000"/>
                </a:solidFill>
                <a:effectLst/>
                <a:latin typeface="Bahnschrift SemiBold SemiConden" panose="020B0502040204020203" pitchFamily="34" charset="0"/>
              </a:rPr>
              <a:t> INTERNAL STRUCTURE</a:t>
            </a:r>
          </a:p>
          <a:p>
            <a:pPr marL="0" algn="l" rtl="0" eaLnBrk="1" latinLnBrk="0" hangingPunct="1">
              <a:spcBef>
                <a:spcPts val="0"/>
              </a:spcBef>
              <a:spcAft>
                <a:spcPts val="0"/>
              </a:spcAft>
            </a:pPr>
            <a:endParaRPr lang="en-GB" sz="2000" dirty="0">
              <a:solidFill>
                <a:srgbClr val="000000"/>
              </a:solidFill>
              <a:latin typeface="Bahnschrift SemiBold SemiConden" panose="020B0502040204020203" pitchFamily="34" charset="0"/>
            </a:endParaRPr>
          </a:p>
          <a:p>
            <a:pPr marL="0" algn="l" rtl="0" eaLnBrk="1" latinLnBrk="0" hangingPunct="1">
              <a:spcBef>
                <a:spcPts val="0"/>
              </a:spcBef>
              <a:spcAft>
                <a:spcPts val="0"/>
              </a:spcAft>
            </a:pPr>
            <a:r>
              <a:rPr lang="en-GB" sz="2000" dirty="0">
                <a:solidFill>
                  <a:srgbClr val="000000"/>
                </a:solidFill>
                <a:latin typeface="Bahnschrift SemiBold SemiConden" panose="020B0502040204020203" pitchFamily="34" charset="0"/>
              </a:rPr>
              <a:t>EXTENSIVELY WORKED ON DOUBLE FOLDING MECHANISM</a:t>
            </a:r>
          </a:p>
          <a:p>
            <a:r>
              <a:rPr lang="en-GB" sz="2000" dirty="0">
                <a:solidFill>
                  <a:srgbClr val="000000"/>
                </a:solidFill>
                <a:effectLst/>
                <a:latin typeface="Bahnschrift SemiBold SemiConden" panose="020B0502040204020203" pitchFamily="34" charset="0"/>
              </a:rPr>
              <a:t>DESIGNED FOLDING MECHANISM FOR STABILIZERS</a:t>
            </a:r>
          </a:p>
          <a:p>
            <a:endParaRPr lang="en-GB" sz="2000" dirty="0">
              <a:solidFill>
                <a:srgbClr val="000000"/>
              </a:solidFill>
              <a:latin typeface="Bahnschrift SemiBold SemiConden" panose="020B0502040204020203" pitchFamily="34" charset="0"/>
            </a:endParaRPr>
          </a:p>
        </p:txBody>
      </p:sp>
      <p:sp>
        <p:nvSpPr>
          <p:cNvPr id="8" name="Arrow: Right 7">
            <a:extLst>
              <a:ext uri="{FF2B5EF4-FFF2-40B4-BE49-F238E27FC236}">
                <a16:creationId xmlns:a16="http://schemas.microsoft.com/office/drawing/2014/main" id="{440ACEB7-6C3D-C10E-F2B7-B47871B01AD3}"/>
              </a:ext>
            </a:extLst>
          </p:cNvPr>
          <p:cNvSpPr/>
          <p:nvPr/>
        </p:nvSpPr>
        <p:spPr>
          <a:xfrm>
            <a:off x="6740090" y="1458531"/>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B930BC5F-E6AB-40B0-F7D7-A7C05525D028}"/>
              </a:ext>
            </a:extLst>
          </p:cNvPr>
          <p:cNvSpPr/>
          <p:nvPr/>
        </p:nvSpPr>
        <p:spPr>
          <a:xfrm>
            <a:off x="6740090" y="2050262"/>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5AB917D6-37F5-03B0-7496-BCDFE827DA02}"/>
              </a:ext>
            </a:extLst>
          </p:cNvPr>
          <p:cNvSpPr/>
          <p:nvPr/>
        </p:nvSpPr>
        <p:spPr>
          <a:xfrm>
            <a:off x="6741781" y="2656138"/>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CB62D7C-F77E-BDE4-D123-D52B8886D5C0}"/>
              </a:ext>
            </a:extLst>
          </p:cNvPr>
          <p:cNvSpPr txBox="1"/>
          <p:nvPr/>
        </p:nvSpPr>
        <p:spPr>
          <a:xfrm>
            <a:off x="1556930" y="1101011"/>
            <a:ext cx="3573625" cy="307777"/>
          </a:xfrm>
          <a:prstGeom prst="rect">
            <a:avLst/>
          </a:prstGeom>
          <a:noFill/>
        </p:spPr>
        <p:txBody>
          <a:bodyPr wrap="square" rtlCol="0">
            <a:spAutoFit/>
          </a:bodyPr>
          <a:lstStyle/>
          <a:p>
            <a:pPr algn="ctr"/>
            <a:r>
              <a:rPr lang="en-US" sz="1400" dirty="0">
                <a:solidFill>
                  <a:srgbClr val="0070C0"/>
                </a:solidFill>
                <a:latin typeface="Bahnschrift SemiBold SemiConden" panose="020B0502040204020203" pitchFamily="34" charset="0"/>
              </a:rPr>
              <a:t>DOUBLE FOLDABLE LOITER MUNITION UAV</a:t>
            </a:r>
          </a:p>
        </p:txBody>
      </p:sp>
      <p:sp>
        <p:nvSpPr>
          <p:cNvPr id="13" name="Arrow: Right 12">
            <a:extLst>
              <a:ext uri="{FF2B5EF4-FFF2-40B4-BE49-F238E27FC236}">
                <a16:creationId xmlns:a16="http://schemas.microsoft.com/office/drawing/2014/main" id="{BD0CDF5B-A298-8B29-C612-6AFF7638C2F2}"/>
              </a:ext>
            </a:extLst>
          </p:cNvPr>
          <p:cNvSpPr/>
          <p:nvPr/>
        </p:nvSpPr>
        <p:spPr>
          <a:xfrm>
            <a:off x="6740090" y="3279713"/>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6C19D28-216C-4776-5F2F-0B19715FF3BB}"/>
              </a:ext>
            </a:extLst>
          </p:cNvPr>
          <p:cNvPicPr>
            <a:picLocks noChangeAspect="1"/>
          </p:cNvPicPr>
          <p:nvPr/>
        </p:nvPicPr>
        <p:blipFill>
          <a:blip r:embed="rId2"/>
          <a:stretch>
            <a:fillRect/>
          </a:stretch>
        </p:blipFill>
        <p:spPr>
          <a:xfrm>
            <a:off x="544285" y="1397747"/>
            <a:ext cx="5755628" cy="1956609"/>
          </a:xfrm>
          <a:prstGeom prst="rect">
            <a:avLst/>
          </a:prstGeom>
          <a:ln>
            <a:noFill/>
          </a:ln>
          <a:effectLst>
            <a:softEdge rad="112500"/>
          </a:effectLst>
        </p:spPr>
      </p:pic>
      <p:pic>
        <p:nvPicPr>
          <p:cNvPr id="12" name="Picture 11">
            <a:extLst>
              <a:ext uri="{FF2B5EF4-FFF2-40B4-BE49-F238E27FC236}">
                <a16:creationId xmlns:a16="http://schemas.microsoft.com/office/drawing/2014/main" id="{3487CE10-3AF6-E9CF-9701-EC215188497C}"/>
              </a:ext>
            </a:extLst>
          </p:cNvPr>
          <p:cNvPicPr>
            <a:picLocks noChangeAspect="1"/>
          </p:cNvPicPr>
          <p:nvPr/>
        </p:nvPicPr>
        <p:blipFill>
          <a:blip r:embed="rId2"/>
          <a:srcRect l="41323" t="16734" r="44156" b="53602"/>
          <a:stretch/>
        </p:blipFill>
        <p:spPr>
          <a:xfrm>
            <a:off x="3911033" y="3620697"/>
            <a:ext cx="3212146" cy="2230578"/>
          </a:xfrm>
          <a:prstGeom prst="rect">
            <a:avLst/>
          </a:prstGeom>
          <a:ln>
            <a:noFill/>
          </a:ln>
          <a:effectLst>
            <a:softEdge rad="112500"/>
          </a:effectLst>
        </p:spPr>
      </p:pic>
      <p:pic>
        <p:nvPicPr>
          <p:cNvPr id="17" name="Picture 16">
            <a:extLst>
              <a:ext uri="{FF2B5EF4-FFF2-40B4-BE49-F238E27FC236}">
                <a16:creationId xmlns:a16="http://schemas.microsoft.com/office/drawing/2014/main" id="{AAEAE9B8-BB30-8278-6844-A7481D506B58}"/>
              </a:ext>
            </a:extLst>
          </p:cNvPr>
          <p:cNvPicPr>
            <a:picLocks noChangeAspect="1"/>
          </p:cNvPicPr>
          <p:nvPr/>
        </p:nvPicPr>
        <p:blipFill>
          <a:blip r:embed="rId2"/>
          <a:srcRect l="45047" t="38015" r="37298" b="22119"/>
          <a:stretch/>
        </p:blipFill>
        <p:spPr>
          <a:xfrm>
            <a:off x="7215155" y="3620697"/>
            <a:ext cx="2656151" cy="2038881"/>
          </a:xfrm>
          <a:prstGeom prst="rect">
            <a:avLst/>
          </a:prstGeom>
          <a:ln>
            <a:noFill/>
          </a:ln>
          <a:effectLst>
            <a:softEdge rad="112500"/>
          </a:effectLst>
        </p:spPr>
      </p:pic>
      <p:cxnSp>
        <p:nvCxnSpPr>
          <p:cNvPr id="19" name="Straight Arrow Connector 18">
            <a:extLst>
              <a:ext uri="{FF2B5EF4-FFF2-40B4-BE49-F238E27FC236}">
                <a16:creationId xmlns:a16="http://schemas.microsoft.com/office/drawing/2014/main" id="{D1A45A53-2A98-43AE-ED30-209472EBCC3C}"/>
              </a:ext>
            </a:extLst>
          </p:cNvPr>
          <p:cNvCxnSpPr>
            <a:cxnSpLocks/>
          </p:cNvCxnSpPr>
          <p:nvPr/>
        </p:nvCxnSpPr>
        <p:spPr>
          <a:xfrm>
            <a:off x="9218650" y="4273420"/>
            <a:ext cx="1230907" cy="4017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A0BB99C-1673-4E02-C662-859ABFE83E6C}"/>
              </a:ext>
            </a:extLst>
          </p:cNvPr>
          <p:cNvCxnSpPr>
            <a:cxnSpLocks/>
          </p:cNvCxnSpPr>
          <p:nvPr/>
        </p:nvCxnSpPr>
        <p:spPr>
          <a:xfrm flipH="1">
            <a:off x="3880868" y="5287083"/>
            <a:ext cx="1586204" cy="8305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4F0DFAC-404D-C3B6-6AA9-55E24F8E1CE4}"/>
              </a:ext>
            </a:extLst>
          </p:cNvPr>
          <p:cNvSpPr txBox="1"/>
          <p:nvPr/>
        </p:nvSpPr>
        <p:spPr>
          <a:xfrm>
            <a:off x="1626768" y="5905358"/>
            <a:ext cx="2320629" cy="523220"/>
          </a:xfrm>
          <a:prstGeom prst="rect">
            <a:avLst/>
          </a:prstGeom>
          <a:noFill/>
        </p:spPr>
        <p:txBody>
          <a:bodyPr wrap="square" rtlCol="0">
            <a:spAutoFit/>
          </a:bodyPr>
          <a:lstStyle/>
          <a:p>
            <a:pPr algn="ctr"/>
            <a:r>
              <a:rPr lang="en-US" sz="1400" dirty="0">
                <a:solidFill>
                  <a:srgbClr val="0070C0"/>
                </a:solidFill>
                <a:latin typeface="Bahnschrift SemiBold SemiConden" panose="020B0502040204020203" pitchFamily="34" charset="0"/>
              </a:rPr>
              <a:t>DOUBLE FOLDING MECHANISM FOR WINGS + TAILS</a:t>
            </a:r>
          </a:p>
        </p:txBody>
      </p:sp>
      <p:sp>
        <p:nvSpPr>
          <p:cNvPr id="26" name="TextBox 25">
            <a:extLst>
              <a:ext uri="{FF2B5EF4-FFF2-40B4-BE49-F238E27FC236}">
                <a16:creationId xmlns:a16="http://schemas.microsoft.com/office/drawing/2014/main" id="{DBFD46EC-305B-F1CE-C30B-7A1895B79723}"/>
              </a:ext>
            </a:extLst>
          </p:cNvPr>
          <p:cNvSpPr txBox="1"/>
          <p:nvPr/>
        </p:nvSpPr>
        <p:spPr>
          <a:xfrm>
            <a:off x="9963282" y="4701691"/>
            <a:ext cx="2320629" cy="307777"/>
          </a:xfrm>
          <a:prstGeom prst="rect">
            <a:avLst/>
          </a:prstGeom>
          <a:noFill/>
        </p:spPr>
        <p:txBody>
          <a:bodyPr wrap="square" rtlCol="0">
            <a:spAutoFit/>
          </a:bodyPr>
          <a:lstStyle/>
          <a:p>
            <a:pPr algn="ctr"/>
            <a:r>
              <a:rPr lang="en-US" sz="1400" dirty="0">
                <a:solidFill>
                  <a:srgbClr val="0070C0"/>
                </a:solidFill>
                <a:latin typeface="Bahnschrift SemiBold SemiConden" panose="020B0502040204020203" pitchFamily="34" charset="0"/>
              </a:rPr>
              <a:t>FOLDABLE STABILIZERS</a:t>
            </a:r>
          </a:p>
        </p:txBody>
      </p:sp>
      <p:pic>
        <p:nvPicPr>
          <p:cNvPr id="29" name="Picture 28">
            <a:extLst>
              <a:ext uri="{FF2B5EF4-FFF2-40B4-BE49-F238E27FC236}">
                <a16:creationId xmlns:a16="http://schemas.microsoft.com/office/drawing/2014/main" id="{2783A262-CD79-4C30-C1EA-6771AD27340E}"/>
              </a:ext>
            </a:extLst>
          </p:cNvPr>
          <p:cNvPicPr>
            <a:picLocks noChangeAspect="1"/>
          </p:cNvPicPr>
          <p:nvPr/>
        </p:nvPicPr>
        <p:blipFill>
          <a:blip r:embed="rId3"/>
          <a:srcRect l="6942"/>
          <a:stretch/>
        </p:blipFill>
        <p:spPr>
          <a:xfrm>
            <a:off x="481819" y="3620697"/>
            <a:ext cx="3337238" cy="1956609"/>
          </a:xfrm>
          <a:prstGeom prst="rect">
            <a:avLst/>
          </a:prstGeom>
          <a:ln>
            <a:noFill/>
          </a:ln>
          <a:effectLst>
            <a:softEdge rad="112500"/>
          </a:effectLst>
        </p:spPr>
      </p:pic>
      <p:cxnSp>
        <p:nvCxnSpPr>
          <p:cNvPr id="30" name="Straight Arrow Connector 29">
            <a:extLst>
              <a:ext uri="{FF2B5EF4-FFF2-40B4-BE49-F238E27FC236}">
                <a16:creationId xmlns:a16="http://schemas.microsoft.com/office/drawing/2014/main" id="{E7C98BAD-4B9B-E983-A6D9-8907C8405C15}"/>
              </a:ext>
            </a:extLst>
          </p:cNvPr>
          <p:cNvCxnSpPr>
            <a:cxnSpLocks/>
          </p:cNvCxnSpPr>
          <p:nvPr/>
        </p:nvCxnSpPr>
        <p:spPr>
          <a:xfrm>
            <a:off x="2150438" y="4925363"/>
            <a:ext cx="496629" cy="10233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521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LOITER MUNITION FIXED-WING UAV</a:t>
            </a:r>
          </a:p>
        </p:txBody>
      </p:sp>
      <p:sp>
        <p:nvSpPr>
          <p:cNvPr id="14" name="TextBox 13">
            <a:extLst>
              <a:ext uri="{FF2B5EF4-FFF2-40B4-BE49-F238E27FC236}">
                <a16:creationId xmlns:a16="http://schemas.microsoft.com/office/drawing/2014/main" id="{3CB62D7C-F77E-BDE4-D123-D52B8886D5C0}"/>
              </a:ext>
            </a:extLst>
          </p:cNvPr>
          <p:cNvSpPr txBox="1"/>
          <p:nvPr/>
        </p:nvSpPr>
        <p:spPr>
          <a:xfrm>
            <a:off x="7156162" y="4237171"/>
            <a:ext cx="3573625" cy="307777"/>
          </a:xfrm>
          <a:prstGeom prst="rect">
            <a:avLst/>
          </a:prstGeom>
          <a:noFill/>
        </p:spPr>
        <p:txBody>
          <a:bodyPr wrap="square" rtlCol="0">
            <a:spAutoFit/>
          </a:bodyPr>
          <a:lstStyle/>
          <a:p>
            <a:pPr algn="ctr"/>
            <a:r>
              <a:rPr lang="en-US" sz="1400" dirty="0">
                <a:solidFill>
                  <a:srgbClr val="0070C0"/>
                </a:solidFill>
                <a:latin typeface="Bahnschrift SemiBold SemiConden" panose="020B0502040204020203" pitchFamily="34" charset="0"/>
              </a:rPr>
              <a:t>FIXED WING UAV LOITER MUNITION UAV</a:t>
            </a:r>
          </a:p>
        </p:txBody>
      </p:sp>
      <p:pic>
        <p:nvPicPr>
          <p:cNvPr id="5" name="Picture 4">
            <a:extLst>
              <a:ext uri="{FF2B5EF4-FFF2-40B4-BE49-F238E27FC236}">
                <a16:creationId xmlns:a16="http://schemas.microsoft.com/office/drawing/2014/main" id="{47A6CD90-AA05-941F-C0E6-D4F542124FE0}"/>
              </a:ext>
            </a:extLst>
          </p:cNvPr>
          <p:cNvPicPr>
            <a:picLocks noChangeAspect="1"/>
          </p:cNvPicPr>
          <p:nvPr/>
        </p:nvPicPr>
        <p:blipFill>
          <a:blip r:embed="rId2"/>
          <a:srcRect l="5233" t="10846" r="6942" b="5035"/>
          <a:stretch/>
        </p:blipFill>
        <p:spPr>
          <a:xfrm>
            <a:off x="5646578" y="1435098"/>
            <a:ext cx="6454951" cy="2654952"/>
          </a:xfrm>
          <a:prstGeom prst="rect">
            <a:avLst/>
          </a:prstGeom>
          <a:ln>
            <a:noFill/>
          </a:ln>
          <a:effectLst>
            <a:softEdge rad="112500"/>
          </a:effectLst>
        </p:spPr>
      </p:pic>
      <p:sp>
        <p:nvSpPr>
          <p:cNvPr id="6" name="TextBox 5">
            <a:extLst>
              <a:ext uri="{FF2B5EF4-FFF2-40B4-BE49-F238E27FC236}">
                <a16:creationId xmlns:a16="http://schemas.microsoft.com/office/drawing/2014/main" id="{6FF79478-492F-5ECE-1F41-DBC945B4128E}"/>
              </a:ext>
            </a:extLst>
          </p:cNvPr>
          <p:cNvSpPr txBox="1"/>
          <p:nvPr/>
        </p:nvSpPr>
        <p:spPr>
          <a:xfrm>
            <a:off x="981583" y="1552497"/>
            <a:ext cx="4949867" cy="5539978"/>
          </a:xfrm>
          <a:prstGeom prst="rect">
            <a:avLst/>
          </a:prstGeom>
          <a:noFill/>
        </p:spPr>
        <p:txBody>
          <a:bodyPr wrap="square" rtlCol="0">
            <a:spAutoFit/>
          </a:bodyPr>
          <a:lstStyle/>
          <a:p>
            <a:pPr marL="0" algn="l" rtl="0" eaLnBrk="1" latinLnBrk="0" hangingPunct="1">
              <a:spcBef>
                <a:spcPts val="0"/>
              </a:spcBef>
              <a:spcAft>
                <a:spcPts val="0"/>
              </a:spcAft>
            </a:pPr>
            <a:r>
              <a:rPr lang="en-GB" sz="2000" dirty="0">
                <a:solidFill>
                  <a:srgbClr val="000000"/>
                </a:solidFill>
                <a:latin typeface="Bahnschrift SemiBold SemiConden" panose="020B0502040204020203" pitchFamily="34" charset="0"/>
              </a:rPr>
              <a:t>FULLY DESIGNED AND MODELLED</a:t>
            </a:r>
            <a:endParaRPr lang="en-GB" sz="2000" dirty="0">
              <a:solidFill>
                <a:srgbClr val="000000"/>
              </a:solidFill>
              <a:effectLst/>
              <a:latin typeface="Bahnschrift SemiBold SemiConden" panose="020B0502040204020203" pitchFamily="34" charset="0"/>
            </a:endParaRPr>
          </a:p>
          <a:p>
            <a:pPr marL="0" algn="l" rtl="0" eaLnBrk="1" latinLnBrk="0" hangingPunct="1">
              <a:spcBef>
                <a:spcPts val="0"/>
              </a:spcBef>
              <a:spcAft>
                <a:spcPts val="0"/>
              </a:spcAft>
            </a:pPr>
            <a:endParaRPr lang="en-GB" sz="2000" dirty="0">
              <a:solidFill>
                <a:srgbClr val="000000"/>
              </a:solidFill>
              <a:latin typeface="Bahnschrift SemiBold SemiConden" panose="020B0502040204020203" pitchFamily="34" charset="0"/>
            </a:endParaRPr>
          </a:p>
          <a:p>
            <a:pPr marL="0" algn="l" rtl="0" eaLnBrk="1" latinLnBrk="0" hangingPunct="1">
              <a:spcBef>
                <a:spcPts val="0"/>
              </a:spcBef>
              <a:spcAft>
                <a:spcPts val="0"/>
              </a:spcAft>
            </a:pPr>
            <a:r>
              <a:rPr lang="en-GB" sz="2000" dirty="0">
                <a:solidFill>
                  <a:srgbClr val="000000"/>
                </a:solidFill>
                <a:latin typeface="Bahnschrift SemiBold SemiConden" panose="020B0502040204020203" pitchFamily="34" charset="0"/>
              </a:rPr>
              <a:t>MODELLED RIGID MOTOR MOUNTS</a:t>
            </a:r>
          </a:p>
          <a:p>
            <a:endParaRPr lang="en-GB" sz="2000" dirty="0">
              <a:solidFill>
                <a:srgbClr val="000000"/>
              </a:solidFill>
              <a:effectLst/>
              <a:latin typeface="Bahnschrift SemiBold SemiConden" panose="020B0502040204020203" pitchFamily="34" charset="0"/>
            </a:endParaRPr>
          </a:p>
          <a:p>
            <a:r>
              <a:rPr lang="en-GB" sz="2000" dirty="0">
                <a:solidFill>
                  <a:srgbClr val="000000"/>
                </a:solidFill>
                <a:effectLst/>
                <a:latin typeface="Bahnschrift SemiBold SemiConden" panose="020B0502040204020203" pitchFamily="34" charset="0"/>
              </a:rPr>
              <a:t>CUSTOMIZED INTERNAL STRUCTURE INCLUDES</a:t>
            </a:r>
            <a:endParaRPr lang="en-GB" sz="2000" dirty="0">
              <a:solidFill>
                <a:srgbClr val="000000"/>
              </a:solidFill>
              <a:latin typeface="Bahnschrift SemiBold SemiConden" panose="020B0502040204020203" pitchFamily="34" charset="0"/>
            </a:endParaRPr>
          </a:p>
          <a:p>
            <a:pPr marL="0" algn="l" rtl="0" eaLnBrk="1" latinLnBrk="0" hangingPunct="1">
              <a:spcBef>
                <a:spcPts val="0"/>
              </a:spcBef>
              <a:spcAft>
                <a:spcPts val="0"/>
              </a:spcAft>
            </a:pPr>
            <a:r>
              <a:rPr lang="en-GB" sz="1800" i="1" kern="1200" dirty="0">
                <a:solidFill>
                  <a:srgbClr val="215F9A"/>
                </a:solidFill>
                <a:effectLst/>
                <a:latin typeface="Bahnschrift SemiBold SemiConden" panose="020B0502040204020203" pitchFamily="34" charset="0"/>
                <a:ea typeface="+mn-ea"/>
                <a:cs typeface="+mn-cs"/>
              </a:rPr>
              <a:t>-ENOUGH TOLERANCE BETWEEN SKIN AND STRUCTURE FOR SEAMLESS PLACEMENT AND BOND IN MOLD</a:t>
            </a:r>
            <a:endParaRPr lang="en-PK" sz="2000" dirty="0">
              <a:effectLst/>
            </a:endParaRPr>
          </a:p>
          <a:p>
            <a:r>
              <a:rPr lang="en-GB" sz="2000" i="1" dirty="0">
                <a:solidFill>
                  <a:srgbClr val="000000"/>
                </a:solidFill>
                <a:latin typeface="Bahnschrift SemiBold SemiConden" panose="020B0502040204020203" pitchFamily="34" charset="0"/>
              </a:rPr>
              <a:t>-PLACEMENT OF AVIONICS ON DESIRED SPOT</a:t>
            </a:r>
          </a:p>
          <a:p>
            <a:r>
              <a:rPr lang="en-GB" sz="2000" i="1" dirty="0">
                <a:solidFill>
                  <a:schemeClr val="tx2">
                    <a:lumMod val="75000"/>
                    <a:lumOff val="25000"/>
                  </a:schemeClr>
                </a:solidFill>
                <a:latin typeface="Bahnschrift SemiBold SemiConden" panose="020B0502040204020203" pitchFamily="34" charset="0"/>
              </a:rPr>
              <a:t>-ENOUGH SPACE FOR HAND OR TOOLS FOR MANUAL ASSEMBLY</a:t>
            </a:r>
          </a:p>
          <a:p>
            <a:r>
              <a:rPr lang="en-GB" sz="2000" i="1" dirty="0">
                <a:solidFill>
                  <a:srgbClr val="000000"/>
                </a:solidFill>
                <a:latin typeface="Bahnschrift SemiBold SemiConden" panose="020B0502040204020203" pitchFamily="34" charset="0"/>
              </a:rPr>
              <a:t>-ENOUGH SPACE FOR WIRING</a:t>
            </a:r>
          </a:p>
          <a:p>
            <a:r>
              <a:rPr lang="en-GB" sz="2000" i="1" dirty="0">
                <a:solidFill>
                  <a:schemeClr val="tx2">
                    <a:lumMod val="75000"/>
                    <a:lumOff val="25000"/>
                  </a:schemeClr>
                </a:solidFill>
                <a:latin typeface="Bahnschrift SemiBold SemiConden" panose="020B0502040204020203" pitchFamily="34" charset="0"/>
              </a:rPr>
              <a:t>-SERVO HOUSING IN THE WING / TAIL TO FIT FOR CONTROL SURFACES</a:t>
            </a:r>
          </a:p>
          <a:p>
            <a:r>
              <a:rPr lang="en-GB" sz="2000" i="1" dirty="0">
                <a:solidFill>
                  <a:srgbClr val="000000"/>
                </a:solidFill>
                <a:latin typeface="Bahnschrift SemiBold SemiConden" panose="020B0502040204020203" pitchFamily="34" charset="0"/>
              </a:rPr>
              <a:t>- RIGID MOTOR MOUNT TO WITHSTAND MOTOR POWER</a:t>
            </a:r>
          </a:p>
          <a:p>
            <a:r>
              <a:rPr lang="en-GB" sz="2000" i="1" dirty="0">
                <a:solidFill>
                  <a:schemeClr val="tx2">
                    <a:lumMod val="75000"/>
                    <a:lumOff val="25000"/>
                  </a:schemeClr>
                </a:solidFill>
                <a:latin typeface="Bahnschrift SemiBold SemiConden" panose="020B0502040204020203" pitchFamily="34" charset="0"/>
              </a:rPr>
              <a:t>- HATCHES</a:t>
            </a:r>
          </a:p>
          <a:p>
            <a:pPr marL="342900" indent="-342900">
              <a:buFontTx/>
              <a:buChar char="-"/>
            </a:pPr>
            <a:endParaRPr lang="en-GB" sz="2000" i="1" dirty="0">
              <a:solidFill>
                <a:srgbClr val="000000"/>
              </a:solidFill>
              <a:latin typeface="Bahnschrift SemiBold SemiConden" panose="020B0502040204020203" pitchFamily="34" charset="0"/>
            </a:endParaRPr>
          </a:p>
        </p:txBody>
      </p:sp>
      <p:sp>
        <p:nvSpPr>
          <p:cNvPr id="12" name="Arrow: Right 11">
            <a:extLst>
              <a:ext uri="{FF2B5EF4-FFF2-40B4-BE49-F238E27FC236}">
                <a16:creationId xmlns:a16="http://schemas.microsoft.com/office/drawing/2014/main" id="{C6F66E05-6DFE-3F53-D376-17AACD21EB65}"/>
              </a:ext>
            </a:extLst>
          </p:cNvPr>
          <p:cNvSpPr/>
          <p:nvPr/>
        </p:nvSpPr>
        <p:spPr>
          <a:xfrm>
            <a:off x="649071" y="1705688"/>
            <a:ext cx="335618"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979E00DB-1AD5-C4AD-B8E6-484C1171FFA1}"/>
              </a:ext>
            </a:extLst>
          </p:cNvPr>
          <p:cNvSpPr/>
          <p:nvPr/>
        </p:nvSpPr>
        <p:spPr>
          <a:xfrm>
            <a:off x="649071" y="2297419"/>
            <a:ext cx="335618"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2F105C7E-EC97-CF93-8AB1-08E8E2D95A23}"/>
              </a:ext>
            </a:extLst>
          </p:cNvPr>
          <p:cNvSpPr/>
          <p:nvPr/>
        </p:nvSpPr>
        <p:spPr>
          <a:xfrm>
            <a:off x="659453" y="2889150"/>
            <a:ext cx="335618"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854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CAD GLIMPSE OF FIXED WING UAVs</a:t>
            </a:r>
          </a:p>
        </p:txBody>
      </p:sp>
      <p:sp>
        <p:nvSpPr>
          <p:cNvPr id="14" name="TextBox 13">
            <a:extLst>
              <a:ext uri="{FF2B5EF4-FFF2-40B4-BE49-F238E27FC236}">
                <a16:creationId xmlns:a16="http://schemas.microsoft.com/office/drawing/2014/main" id="{3CB62D7C-F77E-BDE4-D123-D52B8886D5C0}"/>
              </a:ext>
            </a:extLst>
          </p:cNvPr>
          <p:cNvSpPr txBox="1"/>
          <p:nvPr/>
        </p:nvSpPr>
        <p:spPr>
          <a:xfrm>
            <a:off x="1464489" y="6069780"/>
            <a:ext cx="9144000" cy="461665"/>
          </a:xfrm>
          <a:prstGeom prst="rect">
            <a:avLst/>
          </a:prstGeom>
          <a:noFill/>
        </p:spPr>
        <p:txBody>
          <a:bodyPr wrap="square" rtlCol="0">
            <a:spAutoFit/>
          </a:bodyPr>
          <a:lstStyle/>
          <a:p>
            <a:pPr algn="ctr"/>
            <a:r>
              <a:rPr lang="en-US" sz="2400" dirty="0">
                <a:solidFill>
                  <a:srgbClr val="0070C0"/>
                </a:solidFill>
                <a:latin typeface="Bahnschrift SemiBold SemiConden" panose="020B0502040204020203" pitchFamily="34" charset="0"/>
              </a:rPr>
              <a:t>UAV PICTORIAL VIEW OF CAD </a:t>
            </a:r>
          </a:p>
        </p:txBody>
      </p:sp>
      <p:pic>
        <p:nvPicPr>
          <p:cNvPr id="3" name="Picture 2" descr="A drone flying in the sky&#10;&#10;AI-generated content may be incorrect.">
            <a:extLst>
              <a:ext uri="{FF2B5EF4-FFF2-40B4-BE49-F238E27FC236}">
                <a16:creationId xmlns:a16="http://schemas.microsoft.com/office/drawing/2014/main" id="{65759CF3-6A06-F899-B594-98C26EBB18A3}"/>
              </a:ext>
            </a:extLst>
          </p:cNvPr>
          <p:cNvPicPr>
            <a:picLocks noChangeAspect="1"/>
          </p:cNvPicPr>
          <p:nvPr/>
        </p:nvPicPr>
        <p:blipFill>
          <a:blip r:embed="rId2">
            <a:extLst>
              <a:ext uri="{28A0092B-C50C-407E-A947-70E740481C1C}">
                <a14:useLocalDpi xmlns:a14="http://schemas.microsoft.com/office/drawing/2010/main" val="0"/>
              </a:ext>
            </a:extLst>
          </a:blip>
          <a:srcRect l="14590" t="14966" r="7369" b="21225"/>
          <a:stretch/>
        </p:blipFill>
        <p:spPr>
          <a:xfrm>
            <a:off x="905069" y="1156994"/>
            <a:ext cx="6690050" cy="4376057"/>
          </a:xfrm>
          <a:prstGeom prst="rect">
            <a:avLst/>
          </a:prstGeom>
          <a:ln>
            <a:noFill/>
          </a:ln>
          <a:effectLst>
            <a:softEdge rad="112500"/>
          </a:effectLst>
        </p:spPr>
      </p:pic>
      <p:pic>
        <p:nvPicPr>
          <p:cNvPr id="5" name="Picture 4" descr="A close-up of a robot&#10;&#10;AI-generated content may be incorrect.">
            <a:extLst>
              <a:ext uri="{FF2B5EF4-FFF2-40B4-BE49-F238E27FC236}">
                <a16:creationId xmlns:a16="http://schemas.microsoft.com/office/drawing/2014/main" id="{EA7E5BAC-FCC5-682E-860A-7120CADB67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670" y="1354297"/>
            <a:ext cx="3676650" cy="1990725"/>
          </a:xfrm>
          <a:prstGeom prst="rect">
            <a:avLst/>
          </a:prstGeom>
          <a:ln>
            <a:noFill/>
          </a:ln>
          <a:effectLst>
            <a:softEdge rad="112500"/>
          </a:effectLst>
        </p:spPr>
      </p:pic>
    </p:spTree>
    <p:extLst>
      <p:ext uri="{BB962C8B-B14F-4D97-AF65-F5344CB8AC3E}">
        <p14:creationId xmlns:p14="http://schemas.microsoft.com/office/powerpoint/2010/main" val="832530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FIXED WING UAVs</a:t>
            </a:r>
          </a:p>
        </p:txBody>
      </p:sp>
      <p:sp>
        <p:nvSpPr>
          <p:cNvPr id="14" name="TextBox 13">
            <a:extLst>
              <a:ext uri="{FF2B5EF4-FFF2-40B4-BE49-F238E27FC236}">
                <a16:creationId xmlns:a16="http://schemas.microsoft.com/office/drawing/2014/main" id="{3CB62D7C-F77E-BDE4-D123-D52B8886D5C0}"/>
              </a:ext>
            </a:extLst>
          </p:cNvPr>
          <p:cNvSpPr txBox="1"/>
          <p:nvPr/>
        </p:nvSpPr>
        <p:spPr>
          <a:xfrm>
            <a:off x="1464489" y="6069780"/>
            <a:ext cx="9069772" cy="523220"/>
          </a:xfrm>
          <a:prstGeom prst="rect">
            <a:avLst/>
          </a:prstGeom>
          <a:noFill/>
        </p:spPr>
        <p:txBody>
          <a:bodyPr wrap="square" rtlCol="0">
            <a:spAutoFit/>
          </a:bodyPr>
          <a:lstStyle/>
          <a:p>
            <a:pPr algn="ctr"/>
            <a:r>
              <a:rPr lang="en-US" sz="1400" dirty="0">
                <a:solidFill>
                  <a:srgbClr val="0070C0"/>
                </a:solidFill>
                <a:latin typeface="Bahnschrift SemiBold SemiConden" panose="020B0502040204020203" pitchFamily="34" charset="0"/>
              </a:rPr>
              <a:t>OVERVIEW OF UAV IN 3D PRINTED SPLITED PARTS ASSEMBLED TOGETHER (FIRST 2 PICTURES) AND A VIEW OF INTERNAL STRUCTURE OF WING HAVING SERVO AND SPARS ASSEMBLED (3</a:t>
            </a:r>
            <a:r>
              <a:rPr lang="en-US" sz="1400" baseline="30000" dirty="0">
                <a:solidFill>
                  <a:srgbClr val="0070C0"/>
                </a:solidFill>
                <a:latin typeface="Bahnschrift SemiBold SemiConden" panose="020B0502040204020203" pitchFamily="34" charset="0"/>
              </a:rPr>
              <a:t>RD</a:t>
            </a:r>
            <a:r>
              <a:rPr lang="en-US" sz="1400" dirty="0">
                <a:solidFill>
                  <a:srgbClr val="0070C0"/>
                </a:solidFill>
                <a:latin typeface="Bahnschrift SemiBold SemiConden" panose="020B0502040204020203" pitchFamily="34" charset="0"/>
              </a:rPr>
              <a:t> PICTURE) </a:t>
            </a:r>
          </a:p>
        </p:txBody>
      </p:sp>
      <p:pic>
        <p:nvPicPr>
          <p:cNvPr id="6" name="Picture 5" descr="A pair of model airplane parts&#10;&#10;AI-generated content may be incorrect.">
            <a:extLst>
              <a:ext uri="{FF2B5EF4-FFF2-40B4-BE49-F238E27FC236}">
                <a16:creationId xmlns:a16="http://schemas.microsoft.com/office/drawing/2014/main" id="{3DE3F842-D77A-D3A4-7BF3-D84F33EF8852}"/>
              </a:ext>
            </a:extLst>
          </p:cNvPr>
          <p:cNvPicPr>
            <a:picLocks noChangeAspect="1"/>
          </p:cNvPicPr>
          <p:nvPr/>
        </p:nvPicPr>
        <p:blipFill>
          <a:blip r:embed="rId2">
            <a:extLst>
              <a:ext uri="{28A0092B-C50C-407E-A947-70E740481C1C}">
                <a14:useLocalDpi xmlns:a14="http://schemas.microsoft.com/office/drawing/2010/main" val="0"/>
              </a:ext>
            </a:extLst>
          </a:blip>
          <a:srcRect t="6713" b="10220"/>
          <a:stretch/>
        </p:blipFill>
        <p:spPr>
          <a:xfrm>
            <a:off x="8049597" y="1329611"/>
            <a:ext cx="3790950" cy="4198777"/>
          </a:xfrm>
          <a:prstGeom prst="rect">
            <a:avLst/>
          </a:prstGeom>
          <a:ln>
            <a:noFill/>
          </a:ln>
          <a:effectLst>
            <a:softEdge rad="112500"/>
          </a:effectLst>
        </p:spPr>
      </p:pic>
      <p:pic>
        <p:nvPicPr>
          <p:cNvPr id="12" name="Picture 11" descr="A model of a plane&#10;&#10;AI-generated content may be incorrect.">
            <a:extLst>
              <a:ext uri="{FF2B5EF4-FFF2-40B4-BE49-F238E27FC236}">
                <a16:creationId xmlns:a16="http://schemas.microsoft.com/office/drawing/2014/main" id="{8FF2BFE8-E50A-1749-103B-A9800DB39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822" y="1359825"/>
            <a:ext cx="3424255" cy="2578263"/>
          </a:xfrm>
          <a:prstGeom prst="rect">
            <a:avLst/>
          </a:prstGeom>
          <a:ln>
            <a:noFill/>
          </a:ln>
          <a:effectLst>
            <a:softEdge rad="112500"/>
          </a:effectLst>
        </p:spPr>
      </p:pic>
      <p:pic>
        <p:nvPicPr>
          <p:cNvPr id="18" name="Picture 17" descr="A person kneeling on a chair holding a pipe&#10;&#10;AI-generated content may be incorrect.">
            <a:extLst>
              <a:ext uri="{FF2B5EF4-FFF2-40B4-BE49-F238E27FC236}">
                <a16:creationId xmlns:a16="http://schemas.microsoft.com/office/drawing/2014/main" id="{BE5C7871-F9F3-43E0-AD50-4F1558999D5B}"/>
              </a:ext>
            </a:extLst>
          </p:cNvPr>
          <p:cNvPicPr>
            <a:picLocks noChangeAspect="1"/>
          </p:cNvPicPr>
          <p:nvPr/>
        </p:nvPicPr>
        <p:blipFill>
          <a:blip r:embed="rId4">
            <a:extLst>
              <a:ext uri="{28A0092B-C50C-407E-A947-70E740481C1C}">
                <a14:useLocalDpi xmlns:a14="http://schemas.microsoft.com/office/drawing/2010/main" val="0"/>
              </a:ext>
            </a:extLst>
          </a:blip>
          <a:srcRect l="40986" t="9796" b="11493"/>
          <a:stretch/>
        </p:blipFill>
        <p:spPr>
          <a:xfrm>
            <a:off x="4142404" y="1359825"/>
            <a:ext cx="3791866" cy="3793111"/>
          </a:xfrm>
          <a:prstGeom prst="rect">
            <a:avLst/>
          </a:prstGeom>
          <a:ln>
            <a:noFill/>
          </a:ln>
          <a:effectLst>
            <a:softEdge rad="112500"/>
          </a:effectLst>
        </p:spPr>
      </p:pic>
    </p:spTree>
    <p:extLst>
      <p:ext uri="{BB962C8B-B14F-4D97-AF65-F5344CB8AC3E}">
        <p14:creationId xmlns:p14="http://schemas.microsoft.com/office/powerpoint/2010/main" val="364924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2D DRAWINGS</a:t>
            </a:r>
          </a:p>
        </p:txBody>
      </p:sp>
      <p:sp>
        <p:nvSpPr>
          <p:cNvPr id="7" name="TextBox 6">
            <a:extLst>
              <a:ext uri="{FF2B5EF4-FFF2-40B4-BE49-F238E27FC236}">
                <a16:creationId xmlns:a16="http://schemas.microsoft.com/office/drawing/2014/main" id="{6C29A583-706E-540A-59BD-96FE1C0DF2BF}"/>
              </a:ext>
            </a:extLst>
          </p:cNvPr>
          <p:cNvSpPr txBox="1"/>
          <p:nvPr/>
        </p:nvSpPr>
        <p:spPr>
          <a:xfrm>
            <a:off x="7072602" y="1305340"/>
            <a:ext cx="4963887" cy="4401205"/>
          </a:xfrm>
          <a:prstGeom prst="rect">
            <a:avLst/>
          </a:prstGeom>
          <a:noFill/>
        </p:spPr>
        <p:txBody>
          <a:bodyPr wrap="square" rtlCol="0">
            <a:spAutoFit/>
          </a:bodyPr>
          <a:lstStyle/>
          <a:p>
            <a:r>
              <a:rPr lang="en-GB" sz="2000" dirty="0">
                <a:solidFill>
                  <a:srgbClr val="000000"/>
                </a:solidFill>
                <a:latin typeface="Bahnschrift SemiBold SemiConden" panose="020B0502040204020203" pitchFamily="34" charset="0"/>
              </a:rPr>
              <a:t>CREATED PART / ASSEMBLY DRAWINGS FOR SEAMLESS PRODUCTION</a:t>
            </a:r>
          </a:p>
          <a:p>
            <a:endParaRPr lang="en-GB" sz="2000" dirty="0">
              <a:solidFill>
                <a:srgbClr val="000000"/>
              </a:solidFill>
              <a:latin typeface="Bahnschrift SemiBold SemiConden" panose="020B0502040204020203" pitchFamily="34" charset="0"/>
            </a:endParaRPr>
          </a:p>
          <a:p>
            <a:r>
              <a:rPr lang="en-GB" sz="2000" dirty="0">
                <a:solidFill>
                  <a:srgbClr val="000000"/>
                </a:solidFill>
                <a:latin typeface="Bahnschrift SemiBold SemiConden" panose="020B0502040204020203" pitchFamily="34" charset="0"/>
              </a:rPr>
              <a:t>CREATED 2D DRAWINGS (DXF) FOR MACHINING (CNC LASER + CNC ROUTER)</a:t>
            </a:r>
          </a:p>
          <a:p>
            <a:endParaRPr lang="en-GB" sz="2000" dirty="0">
              <a:solidFill>
                <a:srgbClr val="000000"/>
              </a:solidFill>
              <a:latin typeface="Bahnschrift SemiBold SemiConden" panose="020B0502040204020203" pitchFamily="34" charset="0"/>
            </a:endParaRPr>
          </a:p>
          <a:p>
            <a:r>
              <a:rPr lang="en-GB" sz="2000" dirty="0">
                <a:solidFill>
                  <a:srgbClr val="000000"/>
                </a:solidFill>
                <a:latin typeface="Bahnschrift SemiBold SemiConden" panose="020B0502040204020203" pitchFamily="34" charset="0"/>
              </a:rPr>
              <a:t>CREATED 2D DRAWINGS FOR LOCAL AND CHINEESE MANUFACTURERS</a:t>
            </a:r>
          </a:p>
          <a:p>
            <a:endParaRPr lang="en-GB" sz="2000" dirty="0">
              <a:solidFill>
                <a:srgbClr val="000000"/>
              </a:solidFill>
              <a:latin typeface="Bahnschrift SemiBold SemiConden" panose="020B0502040204020203" pitchFamily="34" charset="0"/>
            </a:endParaRPr>
          </a:p>
          <a:p>
            <a:r>
              <a:rPr lang="en-GB" sz="2000" dirty="0">
                <a:solidFill>
                  <a:srgbClr val="000000"/>
                </a:solidFill>
                <a:latin typeface="Bahnschrift SemiBold SemiConden" panose="020B0502040204020203" pitchFamily="34" charset="0"/>
              </a:rPr>
              <a:t>CREATED 2D DRAWINGS FOR TECHNICIANS FOR SEAMLESS PRODUCTION</a:t>
            </a:r>
          </a:p>
          <a:p>
            <a:endParaRPr lang="en-GB" sz="2000" dirty="0">
              <a:solidFill>
                <a:srgbClr val="000000"/>
              </a:solidFill>
              <a:latin typeface="Bahnschrift SemiBold SemiConden" panose="020B0502040204020203" pitchFamily="34" charset="0"/>
            </a:endParaRPr>
          </a:p>
          <a:p>
            <a:endParaRPr lang="en-GB" sz="2000" dirty="0">
              <a:solidFill>
                <a:srgbClr val="000000"/>
              </a:solidFill>
              <a:latin typeface="Bahnschrift SemiBold SemiConden" panose="020B0502040204020203" pitchFamily="34" charset="0"/>
            </a:endParaRPr>
          </a:p>
          <a:p>
            <a:endParaRPr lang="en-GB" sz="2000" dirty="0">
              <a:solidFill>
                <a:srgbClr val="000000"/>
              </a:solidFill>
              <a:latin typeface="Bahnschrift SemiBold SemiConden" panose="020B0502040204020203" pitchFamily="34" charset="0"/>
            </a:endParaRPr>
          </a:p>
        </p:txBody>
      </p:sp>
      <p:sp>
        <p:nvSpPr>
          <p:cNvPr id="8" name="Arrow: Right 7">
            <a:extLst>
              <a:ext uri="{FF2B5EF4-FFF2-40B4-BE49-F238E27FC236}">
                <a16:creationId xmlns:a16="http://schemas.microsoft.com/office/drawing/2014/main" id="{440ACEB7-6C3D-C10E-F2B7-B47871B01AD3}"/>
              </a:ext>
            </a:extLst>
          </p:cNvPr>
          <p:cNvSpPr/>
          <p:nvPr/>
        </p:nvSpPr>
        <p:spPr>
          <a:xfrm>
            <a:off x="6740090" y="1458531"/>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B930BC5F-E6AB-40B0-F7D7-A7C05525D028}"/>
              </a:ext>
            </a:extLst>
          </p:cNvPr>
          <p:cNvSpPr/>
          <p:nvPr/>
        </p:nvSpPr>
        <p:spPr>
          <a:xfrm>
            <a:off x="6753855" y="2353219"/>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5AB917D6-37F5-03B0-7496-BCDFE827DA02}"/>
              </a:ext>
            </a:extLst>
          </p:cNvPr>
          <p:cNvSpPr/>
          <p:nvPr/>
        </p:nvSpPr>
        <p:spPr>
          <a:xfrm>
            <a:off x="6753855" y="3254005"/>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CB62D7C-F77E-BDE4-D123-D52B8886D5C0}"/>
              </a:ext>
            </a:extLst>
          </p:cNvPr>
          <p:cNvSpPr txBox="1"/>
          <p:nvPr/>
        </p:nvSpPr>
        <p:spPr>
          <a:xfrm>
            <a:off x="946542" y="5116122"/>
            <a:ext cx="3573625" cy="307777"/>
          </a:xfrm>
          <a:prstGeom prst="rect">
            <a:avLst/>
          </a:prstGeom>
          <a:noFill/>
        </p:spPr>
        <p:txBody>
          <a:bodyPr wrap="square" rtlCol="0">
            <a:spAutoFit/>
          </a:bodyPr>
          <a:lstStyle/>
          <a:p>
            <a:pPr algn="ctr"/>
            <a:r>
              <a:rPr lang="en-US" sz="1400" dirty="0">
                <a:solidFill>
                  <a:srgbClr val="0070C0"/>
                </a:solidFill>
                <a:latin typeface="Bahnschrift SemiBold SemiConden" panose="020B0502040204020203" pitchFamily="34" charset="0"/>
              </a:rPr>
              <a:t>PART DRAWING</a:t>
            </a:r>
          </a:p>
        </p:txBody>
      </p:sp>
      <p:pic>
        <p:nvPicPr>
          <p:cNvPr id="4" name="Picture 3">
            <a:extLst>
              <a:ext uri="{FF2B5EF4-FFF2-40B4-BE49-F238E27FC236}">
                <a16:creationId xmlns:a16="http://schemas.microsoft.com/office/drawing/2014/main" id="{19008B02-F2C8-6D6C-C527-8E435B756E8A}"/>
              </a:ext>
            </a:extLst>
          </p:cNvPr>
          <p:cNvPicPr>
            <a:picLocks noChangeAspect="1"/>
          </p:cNvPicPr>
          <p:nvPr/>
        </p:nvPicPr>
        <p:blipFill>
          <a:blip r:embed="rId2"/>
          <a:stretch>
            <a:fillRect/>
          </a:stretch>
        </p:blipFill>
        <p:spPr>
          <a:xfrm>
            <a:off x="350426" y="1533174"/>
            <a:ext cx="4765859" cy="3582948"/>
          </a:xfrm>
          <a:prstGeom prst="rect">
            <a:avLst/>
          </a:prstGeom>
        </p:spPr>
      </p:pic>
      <p:sp>
        <p:nvSpPr>
          <p:cNvPr id="6" name="Arrow: Right 5">
            <a:extLst>
              <a:ext uri="{FF2B5EF4-FFF2-40B4-BE49-F238E27FC236}">
                <a16:creationId xmlns:a16="http://schemas.microsoft.com/office/drawing/2014/main" id="{EE3AD8FF-1FBE-F2D8-6F6E-360038414365}"/>
              </a:ext>
            </a:extLst>
          </p:cNvPr>
          <p:cNvSpPr/>
          <p:nvPr/>
        </p:nvSpPr>
        <p:spPr>
          <a:xfrm>
            <a:off x="6753855" y="4206208"/>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2080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2D DRAWINGS</a:t>
            </a:r>
          </a:p>
        </p:txBody>
      </p:sp>
      <p:sp>
        <p:nvSpPr>
          <p:cNvPr id="14" name="TextBox 13">
            <a:extLst>
              <a:ext uri="{FF2B5EF4-FFF2-40B4-BE49-F238E27FC236}">
                <a16:creationId xmlns:a16="http://schemas.microsoft.com/office/drawing/2014/main" id="{3CB62D7C-F77E-BDE4-D123-D52B8886D5C0}"/>
              </a:ext>
            </a:extLst>
          </p:cNvPr>
          <p:cNvSpPr txBox="1"/>
          <p:nvPr/>
        </p:nvSpPr>
        <p:spPr>
          <a:xfrm>
            <a:off x="4309187" y="5853241"/>
            <a:ext cx="3573625" cy="523220"/>
          </a:xfrm>
          <a:prstGeom prst="rect">
            <a:avLst/>
          </a:prstGeom>
          <a:noFill/>
        </p:spPr>
        <p:txBody>
          <a:bodyPr wrap="square" rtlCol="0">
            <a:spAutoFit/>
          </a:bodyPr>
          <a:lstStyle/>
          <a:p>
            <a:pPr algn="ctr"/>
            <a:r>
              <a:rPr lang="en-US" sz="1400" dirty="0">
                <a:solidFill>
                  <a:srgbClr val="0070C0"/>
                </a:solidFill>
                <a:latin typeface="Bahnschrift SemiBold SemiConden" panose="020B0502040204020203" pitchFamily="34" charset="0"/>
              </a:rPr>
              <a:t>VECTOR DRAWING/2D DRAWINGS FOR CNC LASER CUTTING</a:t>
            </a:r>
          </a:p>
        </p:txBody>
      </p:sp>
      <p:pic>
        <p:nvPicPr>
          <p:cNvPr id="5" name="Picture 4">
            <a:extLst>
              <a:ext uri="{FF2B5EF4-FFF2-40B4-BE49-F238E27FC236}">
                <a16:creationId xmlns:a16="http://schemas.microsoft.com/office/drawing/2014/main" id="{E5D873C4-FD82-D990-D17D-91676FE17C00}"/>
              </a:ext>
            </a:extLst>
          </p:cNvPr>
          <p:cNvPicPr>
            <a:picLocks noChangeAspect="1"/>
          </p:cNvPicPr>
          <p:nvPr/>
        </p:nvPicPr>
        <p:blipFill>
          <a:blip r:embed="rId2"/>
          <a:stretch>
            <a:fillRect/>
          </a:stretch>
        </p:blipFill>
        <p:spPr>
          <a:xfrm>
            <a:off x="3384807" y="1291006"/>
            <a:ext cx="5422386" cy="4562235"/>
          </a:xfrm>
          <a:prstGeom prst="rect">
            <a:avLst/>
          </a:prstGeom>
          <a:ln>
            <a:noFill/>
          </a:ln>
          <a:effectLst>
            <a:softEdge rad="112500"/>
          </a:effectLst>
        </p:spPr>
      </p:pic>
    </p:spTree>
    <p:extLst>
      <p:ext uri="{BB962C8B-B14F-4D97-AF65-F5344CB8AC3E}">
        <p14:creationId xmlns:p14="http://schemas.microsoft.com/office/powerpoint/2010/main" val="2465401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GROUND CONTROL STATION</a:t>
            </a:r>
          </a:p>
        </p:txBody>
      </p:sp>
      <p:sp>
        <p:nvSpPr>
          <p:cNvPr id="8" name="TextBox 7">
            <a:extLst>
              <a:ext uri="{FF2B5EF4-FFF2-40B4-BE49-F238E27FC236}">
                <a16:creationId xmlns:a16="http://schemas.microsoft.com/office/drawing/2014/main" id="{9215FBFD-9398-C58B-A26B-C6E449BC3F96}"/>
              </a:ext>
            </a:extLst>
          </p:cNvPr>
          <p:cNvSpPr txBox="1"/>
          <p:nvPr/>
        </p:nvSpPr>
        <p:spPr>
          <a:xfrm>
            <a:off x="544285" y="1237287"/>
            <a:ext cx="11459727" cy="400110"/>
          </a:xfrm>
          <a:prstGeom prst="rect">
            <a:avLst/>
          </a:prstGeom>
          <a:noFill/>
        </p:spPr>
        <p:txBody>
          <a:bodyPr wrap="square" rtlCol="0">
            <a:spAutoFit/>
          </a:bodyPr>
          <a:lstStyle/>
          <a:p>
            <a:r>
              <a:rPr lang="en-US" sz="2000" dirty="0">
                <a:latin typeface="Bahnschrift SemiBold SemiConden" panose="020B0502040204020203" pitchFamily="34" charset="0"/>
              </a:rPr>
              <a:t>SKILLS INCLUDES</a:t>
            </a:r>
            <a:r>
              <a:rPr lang="en-GB" sz="2000" dirty="0">
                <a:latin typeface="Bahnschrift SemiBold SemiConden" panose="020B0502040204020203" pitchFamily="34" charset="0"/>
              </a:rPr>
              <a:t>:</a:t>
            </a:r>
            <a:endParaRPr lang="en-US" sz="2000" dirty="0">
              <a:latin typeface="Bahnschrift SemiBold SemiConden" panose="020B0502040204020203" pitchFamily="34" charset="0"/>
            </a:endParaRPr>
          </a:p>
        </p:txBody>
      </p:sp>
      <p:sp>
        <p:nvSpPr>
          <p:cNvPr id="23" name="TextBox 22">
            <a:extLst>
              <a:ext uri="{FF2B5EF4-FFF2-40B4-BE49-F238E27FC236}">
                <a16:creationId xmlns:a16="http://schemas.microsoft.com/office/drawing/2014/main" id="{374E5C78-E2E8-32F0-F84E-B5974226009E}"/>
              </a:ext>
            </a:extLst>
          </p:cNvPr>
          <p:cNvSpPr txBox="1"/>
          <p:nvPr/>
        </p:nvSpPr>
        <p:spPr>
          <a:xfrm>
            <a:off x="979714" y="1678529"/>
            <a:ext cx="11024298" cy="3539430"/>
          </a:xfrm>
          <a:prstGeom prst="rect">
            <a:avLst/>
          </a:prstGeom>
          <a:noFill/>
        </p:spPr>
        <p:txBody>
          <a:bodyPr wrap="square" rtlCol="0">
            <a:spAutoFit/>
          </a:bodyPr>
          <a:lstStyle/>
          <a:p>
            <a:pPr marL="0" algn="l" rtl="0" eaLnBrk="1" latinLnBrk="0" hangingPunct="1">
              <a:spcBef>
                <a:spcPts val="0"/>
              </a:spcBef>
              <a:spcAft>
                <a:spcPts val="0"/>
              </a:spcAft>
            </a:pPr>
            <a:r>
              <a:rPr lang="en-GB" sz="1600" kern="1200" dirty="0">
                <a:solidFill>
                  <a:srgbClr val="000000"/>
                </a:solidFill>
                <a:effectLst/>
                <a:latin typeface="Bahnschrift SemiBold SemiConden" panose="020B0502040204020203" pitchFamily="34" charset="0"/>
                <a:ea typeface="+mn-ea"/>
                <a:cs typeface="+mn-cs"/>
              </a:rPr>
              <a:t>CONCEPTUALIZATION</a:t>
            </a:r>
            <a:endParaRPr lang="en-PK" dirty="0">
              <a:effectLst/>
            </a:endParaRPr>
          </a:p>
          <a:p>
            <a:pPr marL="0" algn="l" rtl="0" eaLnBrk="1" latinLnBrk="0" hangingPunct="1">
              <a:spcBef>
                <a:spcPts val="0"/>
              </a:spcBef>
              <a:spcAft>
                <a:spcPts val="0"/>
              </a:spcAft>
            </a:pPr>
            <a:r>
              <a:rPr lang="en-GB" sz="1600" dirty="0">
                <a:solidFill>
                  <a:srgbClr val="000000"/>
                </a:solidFill>
                <a:latin typeface="Bahnschrift SemiBold SemiConden" panose="020B0502040204020203" pitchFamily="34" charset="0"/>
              </a:rPr>
              <a:t>UNDERSTANDING OF CLIENT REQUIREMENTS</a:t>
            </a:r>
          </a:p>
          <a:p>
            <a:pPr marL="0" algn="l" rtl="0" eaLnBrk="1" latinLnBrk="0" hangingPunct="1">
              <a:spcBef>
                <a:spcPts val="0"/>
              </a:spcBef>
              <a:spcAft>
                <a:spcPts val="0"/>
              </a:spcAft>
            </a:pPr>
            <a:r>
              <a:rPr lang="en-GB" sz="1600" kern="1200" dirty="0">
                <a:solidFill>
                  <a:srgbClr val="000000"/>
                </a:solidFill>
                <a:effectLst/>
                <a:latin typeface="Bahnschrift SemiBold SemiConden" panose="020B0502040204020203" pitchFamily="34" charset="0"/>
                <a:ea typeface="+mn-ea"/>
                <a:cs typeface="+mn-cs"/>
              </a:rPr>
              <a:t>COMPONENT</a:t>
            </a:r>
            <a:r>
              <a:rPr lang="en-GB" sz="1600" dirty="0">
                <a:solidFill>
                  <a:srgbClr val="000000"/>
                </a:solidFill>
                <a:latin typeface="Bahnschrift SemiBold SemiConden" panose="020B0502040204020203" pitchFamily="34" charset="0"/>
              </a:rPr>
              <a:t>S</a:t>
            </a:r>
            <a:r>
              <a:rPr lang="en-GB" sz="1600" kern="1200" dirty="0">
                <a:solidFill>
                  <a:srgbClr val="000000"/>
                </a:solidFill>
                <a:effectLst/>
                <a:latin typeface="Bahnschrift SemiBold SemiConden" panose="020B0502040204020203" pitchFamily="34" charset="0"/>
                <a:ea typeface="+mn-ea"/>
                <a:cs typeface="+mn-cs"/>
              </a:rPr>
              <a:t> SELECTION</a:t>
            </a:r>
            <a:endParaRPr lang="en-PK" dirty="0">
              <a:effectLst/>
            </a:endParaRPr>
          </a:p>
          <a:p>
            <a:pPr marL="0" algn="l" rtl="0" eaLnBrk="1" latinLnBrk="0" hangingPunct="1">
              <a:spcBef>
                <a:spcPts val="0"/>
              </a:spcBef>
              <a:spcAft>
                <a:spcPts val="0"/>
              </a:spcAft>
            </a:pPr>
            <a:r>
              <a:rPr lang="en-GB" sz="1600" kern="1200" dirty="0">
                <a:solidFill>
                  <a:srgbClr val="000000"/>
                </a:solidFill>
                <a:effectLst/>
                <a:latin typeface="Bahnschrift SemiBold SemiConden" panose="020B0502040204020203" pitchFamily="34" charset="0"/>
                <a:ea typeface="+mn-ea"/>
                <a:cs typeface="+mn-cs"/>
              </a:rPr>
              <a:t>AVAILABILY IN THE MARKET</a:t>
            </a:r>
            <a:endParaRPr lang="en-PK" dirty="0">
              <a:effectLst/>
            </a:endParaRPr>
          </a:p>
          <a:p>
            <a:pPr marL="0" algn="l" rtl="0" eaLnBrk="1" latinLnBrk="0" hangingPunct="1">
              <a:spcBef>
                <a:spcPts val="0"/>
              </a:spcBef>
              <a:spcAft>
                <a:spcPts val="0"/>
              </a:spcAft>
            </a:pPr>
            <a:r>
              <a:rPr lang="en-GB" sz="1600" kern="1200" dirty="0">
                <a:solidFill>
                  <a:srgbClr val="000000"/>
                </a:solidFill>
                <a:effectLst/>
                <a:latin typeface="Bahnschrift SemiBold SemiConden" panose="020B0502040204020203" pitchFamily="34" charset="0"/>
                <a:ea typeface="+mn-ea"/>
                <a:cs typeface="+mn-cs"/>
              </a:rPr>
              <a:t>COMMUNICATION WITH THE SUPPLIERS </a:t>
            </a:r>
          </a:p>
          <a:p>
            <a:pPr marL="0" algn="l" rtl="0" eaLnBrk="1" latinLnBrk="0" hangingPunct="1">
              <a:spcBef>
                <a:spcPts val="0"/>
              </a:spcBef>
              <a:spcAft>
                <a:spcPts val="0"/>
              </a:spcAft>
            </a:pPr>
            <a:r>
              <a:rPr lang="en-US" sz="1600" dirty="0">
                <a:solidFill>
                  <a:srgbClr val="000000"/>
                </a:solidFill>
                <a:latin typeface="Bahnschrift SemiBold SemiConden" panose="020B0502040204020203" pitchFamily="34" charset="0"/>
              </a:rPr>
              <a:t>AVIONICS PLACEMENT IN THE CAD</a:t>
            </a:r>
            <a:endParaRPr lang="en-PK" sz="1600" dirty="0">
              <a:solidFill>
                <a:srgbClr val="000000"/>
              </a:solidFill>
              <a:latin typeface="Bahnschrift SemiBold SemiConden" panose="020B0502040204020203" pitchFamily="34" charset="0"/>
            </a:endParaRPr>
          </a:p>
          <a:p>
            <a:pPr marL="0" algn="l" rtl="0" eaLnBrk="1" latinLnBrk="0" hangingPunct="1">
              <a:spcBef>
                <a:spcPts val="0"/>
              </a:spcBef>
              <a:spcAft>
                <a:spcPts val="0"/>
              </a:spcAft>
            </a:pPr>
            <a:r>
              <a:rPr lang="en-US" sz="1600" kern="1200" dirty="0">
                <a:solidFill>
                  <a:srgbClr val="000000"/>
                </a:solidFill>
                <a:effectLst/>
                <a:latin typeface="Bahnschrift SemiBold SemiConden" panose="020B0502040204020203" pitchFamily="34" charset="0"/>
                <a:ea typeface="+mn-ea"/>
                <a:cs typeface="+mn-cs"/>
              </a:rPr>
              <a:t>DFMA </a:t>
            </a:r>
          </a:p>
          <a:p>
            <a:r>
              <a:rPr lang="en-GB" sz="1600" kern="1200" dirty="0">
                <a:solidFill>
                  <a:srgbClr val="000000"/>
                </a:solidFill>
                <a:effectLst/>
                <a:latin typeface="Bahnschrift SemiBold SemiConden" panose="020B0502040204020203" pitchFamily="34" charset="0"/>
                <a:ea typeface="+mn-ea"/>
                <a:cs typeface="+mn-cs"/>
              </a:rPr>
              <a:t>BOM</a:t>
            </a:r>
            <a:endParaRPr lang="en-PK" sz="1600" dirty="0">
              <a:effectLst/>
            </a:endParaRPr>
          </a:p>
          <a:p>
            <a:pPr marL="0" algn="l" rtl="0" eaLnBrk="1" latinLnBrk="0" hangingPunct="1">
              <a:spcBef>
                <a:spcPts val="0"/>
              </a:spcBef>
              <a:spcAft>
                <a:spcPts val="0"/>
              </a:spcAft>
            </a:pPr>
            <a:r>
              <a:rPr lang="en-US" sz="1600" kern="1200" dirty="0">
                <a:solidFill>
                  <a:srgbClr val="000000"/>
                </a:solidFill>
                <a:effectLst/>
                <a:latin typeface="Bahnschrift SemiBold SemiConden" panose="020B0502040204020203" pitchFamily="34" charset="0"/>
                <a:ea typeface="+mn-ea"/>
                <a:cs typeface="+mn-cs"/>
              </a:rPr>
              <a:t>3D PRINTING</a:t>
            </a:r>
            <a:endParaRPr lang="en-PK" dirty="0">
              <a:effectLst/>
            </a:endParaRPr>
          </a:p>
          <a:p>
            <a:pPr marL="0" algn="l" rtl="0" eaLnBrk="1" latinLnBrk="0" hangingPunct="1">
              <a:spcBef>
                <a:spcPts val="0"/>
              </a:spcBef>
              <a:spcAft>
                <a:spcPts val="0"/>
              </a:spcAft>
            </a:pPr>
            <a:r>
              <a:rPr lang="en-US" sz="1600" kern="1200" dirty="0">
                <a:solidFill>
                  <a:srgbClr val="000000"/>
                </a:solidFill>
                <a:effectLst/>
                <a:latin typeface="Bahnschrift SemiBold SemiConden" panose="020B0502040204020203" pitchFamily="34" charset="0"/>
                <a:ea typeface="+mn-ea"/>
                <a:cs typeface="+mn-cs"/>
              </a:rPr>
              <a:t>2D DRAWING</a:t>
            </a:r>
            <a:r>
              <a:rPr lang="en-GB" sz="1600" dirty="0">
                <a:solidFill>
                  <a:srgbClr val="000000"/>
                </a:solidFill>
                <a:latin typeface="Bahnschrift SemiBold SemiConden" panose="020B0502040204020203" pitchFamily="34" charset="0"/>
              </a:rPr>
              <a:t> FOR PLATE</a:t>
            </a:r>
            <a:endParaRPr lang="en-PK" dirty="0">
              <a:effectLst/>
            </a:endParaRPr>
          </a:p>
          <a:p>
            <a:pPr marL="0" algn="l" rtl="0" eaLnBrk="1" latinLnBrk="0" hangingPunct="1">
              <a:spcBef>
                <a:spcPts val="0"/>
              </a:spcBef>
              <a:spcAft>
                <a:spcPts val="0"/>
              </a:spcAft>
            </a:pPr>
            <a:r>
              <a:rPr lang="en-US" sz="1600" kern="1200" dirty="0">
                <a:solidFill>
                  <a:srgbClr val="000000"/>
                </a:solidFill>
                <a:effectLst/>
                <a:latin typeface="Bahnschrift SemiBold SemiConden" panose="020B0502040204020203" pitchFamily="34" charset="0"/>
                <a:ea typeface="+mn-ea"/>
                <a:cs typeface="+mn-cs"/>
              </a:rPr>
              <a:t>FABRICATION</a:t>
            </a:r>
            <a:endParaRPr lang="en-PK" dirty="0">
              <a:effectLst/>
            </a:endParaRPr>
          </a:p>
          <a:p>
            <a:pPr marL="0" algn="l" rtl="0" eaLnBrk="1" latinLnBrk="0" hangingPunct="1">
              <a:spcBef>
                <a:spcPts val="0"/>
              </a:spcBef>
              <a:spcAft>
                <a:spcPts val="0"/>
              </a:spcAft>
            </a:pPr>
            <a:r>
              <a:rPr lang="en-US" sz="1600" kern="1200" dirty="0">
                <a:solidFill>
                  <a:srgbClr val="000000"/>
                </a:solidFill>
                <a:effectLst/>
                <a:latin typeface="Bahnschrift SemiBold SemiConden" panose="020B0502040204020203" pitchFamily="34" charset="0"/>
                <a:ea typeface="+mn-ea"/>
                <a:cs typeface="+mn-cs"/>
              </a:rPr>
              <a:t>MANUAL ASSEMBLY</a:t>
            </a:r>
            <a:endParaRPr lang="en-US" sz="1600" dirty="0">
              <a:solidFill>
                <a:srgbClr val="000000"/>
              </a:solidFill>
              <a:latin typeface="Bahnschrift SemiBold SemiConden" panose="020B0502040204020203" pitchFamily="34" charset="0"/>
            </a:endParaRPr>
          </a:p>
          <a:p>
            <a:pPr marL="0" algn="l" rtl="0" eaLnBrk="1" latinLnBrk="0" hangingPunct="1">
              <a:spcBef>
                <a:spcPts val="0"/>
              </a:spcBef>
              <a:spcAft>
                <a:spcPts val="0"/>
              </a:spcAft>
            </a:pPr>
            <a:r>
              <a:rPr lang="en-US" sz="1600" dirty="0">
                <a:solidFill>
                  <a:srgbClr val="000000"/>
                </a:solidFill>
                <a:latin typeface="Bahnschrift SemiBold SemiConden" panose="020B0502040204020203" pitchFamily="34" charset="0"/>
              </a:rPr>
              <a:t>DEALING WITH ASSEMBLY ISSUE IF ARRISES</a:t>
            </a:r>
          </a:p>
          <a:p>
            <a:pPr marL="0" algn="l" rtl="0" eaLnBrk="1" latinLnBrk="0" hangingPunct="1">
              <a:spcBef>
                <a:spcPts val="0"/>
              </a:spcBef>
              <a:spcAft>
                <a:spcPts val="0"/>
              </a:spcAft>
            </a:pPr>
            <a:r>
              <a:rPr lang="en-US" sz="1600" dirty="0">
                <a:solidFill>
                  <a:srgbClr val="000000"/>
                </a:solidFill>
                <a:latin typeface="Bahnschrift SemiBold SemiConden" panose="020B0502040204020203" pitchFamily="34" charset="0"/>
              </a:rPr>
              <a:t>PRODUCTION</a:t>
            </a:r>
            <a:endParaRPr lang="en-PK" sz="1600" dirty="0">
              <a:solidFill>
                <a:srgbClr val="000000"/>
              </a:solidFill>
              <a:latin typeface="Bahnschrift SemiBold SemiConden" panose="020B0502040204020203" pitchFamily="34" charset="0"/>
            </a:endParaRPr>
          </a:p>
        </p:txBody>
      </p:sp>
      <p:sp>
        <p:nvSpPr>
          <p:cNvPr id="26" name="Arrow: Right 25">
            <a:extLst>
              <a:ext uri="{FF2B5EF4-FFF2-40B4-BE49-F238E27FC236}">
                <a16:creationId xmlns:a16="http://schemas.microsoft.com/office/drawing/2014/main" id="{D0FF9FEA-801F-F9BC-6340-8835C6E65BFC}"/>
              </a:ext>
            </a:extLst>
          </p:cNvPr>
          <p:cNvSpPr/>
          <p:nvPr/>
        </p:nvSpPr>
        <p:spPr>
          <a:xfrm>
            <a:off x="647201" y="1773673"/>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FDAC9E65-39F0-C528-C352-822E21A032E7}"/>
              </a:ext>
            </a:extLst>
          </p:cNvPr>
          <p:cNvSpPr txBox="1"/>
          <p:nvPr/>
        </p:nvSpPr>
        <p:spPr>
          <a:xfrm>
            <a:off x="7646526" y="5514675"/>
            <a:ext cx="3573625" cy="338554"/>
          </a:xfrm>
          <a:prstGeom prst="rect">
            <a:avLst/>
          </a:prstGeom>
          <a:noFill/>
        </p:spPr>
        <p:txBody>
          <a:bodyPr wrap="square" rtlCol="0">
            <a:spAutoFit/>
          </a:bodyPr>
          <a:lstStyle/>
          <a:p>
            <a:pPr algn="ctr"/>
            <a:r>
              <a:rPr lang="en-US" sz="1600" b="1" dirty="0">
                <a:latin typeface="Bahnschrift SemiBold SemiConden" panose="020B0502040204020203" pitchFamily="34" charset="0"/>
              </a:rPr>
              <a:t>GROUND CONTROL STATION (CAD)</a:t>
            </a:r>
          </a:p>
        </p:txBody>
      </p:sp>
      <p:sp>
        <p:nvSpPr>
          <p:cNvPr id="48" name="Arrow: Right 47">
            <a:extLst>
              <a:ext uri="{FF2B5EF4-FFF2-40B4-BE49-F238E27FC236}">
                <a16:creationId xmlns:a16="http://schemas.microsoft.com/office/drawing/2014/main" id="{CFA99AFE-4A63-FF25-86DD-23A2A8F289B3}"/>
              </a:ext>
            </a:extLst>
          </p:cNvPr>
          <p:cNvSpPr/>
          <p:nvPr/>
        </p:nvSpPr>
        <p:spPr>
          <a:xfrm>
            <a:off x="647201" y="2018104"/>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Arrow: Right 48">
            <a:extLst>
              <a:ext uri="{FF2B5EF4-FFF2-40B4-BE49-F238E27FC236}">
                <a16:creationId xmlns:a16="http://schemas.microsoft.com/office/drawing/2014/main" id="{97E2AB8A-BB7D-6F81-4CF5-F936583F0877}"/>
              </a:ext>
            </a:extLst>
          </p:cNvPr>
          <p:cNvSpPr/>
          <p:nvPr/>
        </p:nvSpPr>
        <p:spPr>
          <a:xfrm>
            <a:off x="647200" y="2262535"/>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998D49D5-2CA5-2B29-6810-ADAB0EB5DE07}"/>
              </a:ext>
            </a:extLst>
          </p:cNvPr>
          <p:cNvSpPr/>
          <p:nvPr/>
        </p:nvSpPr>
        <p:spPr>
          <a:xfrm>
            <a:off x="647200" y="2506966"/>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id="{BC7C8D27-D0B9-D5A6-6B3D-3055438BD1CE}"/>
              </a:ext>
            </a:extLst>
          </p:cNvPr>
          <p:cNvSpPr/>
          <p:nvPr/>
        </p:nvSpPr>
        <p:spPr>
          <a:xfrm>
            <a:off x="647200" y="2751397"/>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B5308F9D-35E8-93AB-4237-96845F455013}"/>
              </a:ext>
            </a:extLst>
          </p:cNvPr>
          <p:cNvSpPr/>
          <p:nvPr/>
        </p:nvSpPr>
        <p:spPr>
          <a:xfrm>
            <a:off x="647199" y="2995828"/>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639DEB3C-1C71-9894-AC9F-AD62BC300CD1}"/>
              </a:ext>
            </a:extLst>
          </p:cNvPr>
          <p:cNvSpPr/>
          <p:nvPr/>
        </p:nvSpPr>
        <p:spPr>
          <a:xfrm>
            <a:off x="647199" y="3240259"/>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Arrow: Right 53">
            <a:extLst>
              <a:ext uri="{FF2B5EF4-FFF2-40B4-BE49-F238E27FC236}">
                <a16:creationId xmlns:a16="http://schemas.microsoft.com/office/drawing/2014/main" id="{8035AF42-0213-B167-4BB3-DA2CD26FAF2B}"/>
              </a:ext>
            </a:extLst>
          </p:cNvPr>
          <p:cNvSpPr/>
          <p:nvPr/>
        </p:nvSpPr>
        <p:spPr>
          <a:xfrm>
            <a:off x="647199" y="3484690"/>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5" name="Arrow: Right 54">
            <a:extLst>
              <a:ext uri="{FF2B5EF4-FFF2-40B4-BE49-F238E27FC236}">
                <a16:creationId xmlns:a16="http://schemas.microsoft.com/office/drawing/2014/main" id="{25D96097-8E4C-54EE-41F2-93CC481CC1FB}"/>
              </a:ext>
            </a:extLst>
          </p:cNvPr>
          <p:cNvSpPr/>
          <p:nvPr/>
        </p:nvSpPr>
        <p:spPr>
          <a:xfrm>
            <a:off x="647198" y="3729121"/>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12F5F8E9-A1B1-8743-5E16-FBB135FF91CB}"/>
              </a:ext>
            </a:extLst>
          </p:cNvPr>
          <p:cNvSpPr/>
          <p:nvPr/>
        </p:nvSpPr>
        <p:spPr>
          <a:xfrm>
            <a:off x="647198" y="3973552"/>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Arrow: Right 56">
            <a:extLst>
              <a:ext uri="{FF2B5EF4-FFF2-40B4-BE49-F238E27FC236}">
                <a16:creationId xmlns:a16="http://schemas.microsoft.com/office/drawing/2014/main" id="{7EC0670E-A42D-D5B0-7929-15BBECAA196B}"/>
              </a:ext>
            </a:extLst>
          </p:cNvPr>
          <p:cNvSpPr/>
          <p:nvPr/>
        </p:nvSpPr>
        <p:spPr>
          <a:xfrm>
            <a:off x="647196" y="4236645"/>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Arrow: Right 57">
            <a:extLst>
              <a:ext uri="{FF2B5EF4-FFF2-40B4-BE49-F238E27FC236}">
                <a16:creationId xmlns:a16="http://schemas.microsoft.com/office/drawing/2014/main" id="{68273693-08D3-60D6-A3AF-FB90A37D2FAE}"/>
              </a:ext>
            </a:extLst>
          </p:cNvPr>
          <p:cNvSpPr/>
          <p:nvPr/>
        </p:nvSpPr>
        <p:spPr>
          <a:xfrm>
            <a:off x="647196" y="4448533"/>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2D842A69-1C35-0C5D-193F-83F3CFD6E0BB}"/>
              </a:ext>
            </a:extLst>
          </p:cNvPr>
          <p:cNvSpPr/>
          <p:nvPr/>
        </p:nvSpPr>
        <p:spPr>
          <a:xfrm>
            <a:off x="647195" y="4690220"/>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0" name="Arrow: Right 59">
            <a:extLst>
              <a:ext uri="{FF2B5EF4-FFF2-40B4-BE49-F238E27FC236}">
                <a16:creationId xmlns:a16="http://schemas.microsoft.com/office/drawing/2014/main" id="{FB42C544-2248-BA6E-72F5-5339B5A390BA}"/>
              </a:ext>
            </a:extLst>
          </p:cNvPr>
          <p:cNvSpPr/>
          <p:nvPr/>
        </p:nvSpPr>
        <p:spPr>
          <a:xfrm>
            <a:off x="647195" y="4931907"/>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Content Placeholder 4" descr="A black case with a keyboard and buttons&#10;&#10;AI-generated content may be incorrect.">
            <a:extLst>
              <a:ext uri="{FF2B5EF4-FFF2-40B4-BE49-F238E27FC236}">
                <a16:creationId xmlns:a16="http://schemas.microsoft.com/office/drawing/2014/main" id="{E515E5D1-513C-E8BE-DA6B-09625F918B9B}"/>
              </a:ext>
            </a:extLst>
          </p:cNvPr>
          <p:cNvPicPr>
            <a:picLocks noChangeAspect="1"/>
          </p:cNvPicPr>
          <p:nvPr/>
        </p:nvPicPr>
        <p:blipFill>
          <a:blip r:embed="rId2">
            <a:alphaModFix/>
            <a:extLst>
              <a:ext uri="{28A0092B-C50C-407E-A947-70E740481C1C}">
                <a14:useLocalDpi xmlns:a14="http://schemas.microsoft.com/office/drawing/2010/main" val="0"/>
              </a:ext>
            </a:extLst>
          </a:blip>
          <a:srcRect l="10411" t="3742" r="5927"/>
          <a:stretch/>
        </p:blipFill>
        <p:spPr>
          <a:xfrm>
            <a:off x="7395558" y="1805222"/>
            <a:ext cx="4075563" cy="3657509"/>
          </a:xfrm>
          <a:prstGeom prst="rect">
            <a:avLst/>
          </a:prstGeom>
          <a:ln>
            <a:noFill/>
          </a:ln>
          <a:effectLst>
            <a:softEdge rad="112500"/>
          </a:effectLst>
        </p:spPr>
      </p:pic>
    </p:spTree>
    <p:extLst>
      <p:ext uri="{BB962C8B-B14F-4D97-AF65-F5344CB8AC3E}">
        <p14:creationId xmlns:p14="http://schemas.microsoft.com/office/powerpoint/2010/main" val="3523932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GROUND CONTROL STATION</a:t>
            </a:r>
          </a:p>
        </p:txBody>
      </p:sp>
      <p:sp>
        <p:nvSpPr>
          <p:cNvPr id="8" name="TextBox 7">
            <a:extLst>
              <a:ext uri="{FF2B5EF4-FFF2-40B4-BE49-F238E27FC236}">
                <a16:creationId xmlns:a16="http://schemas.microsoft.com/office/drawing/2014/main" id="{9215FBFD-9398-C58B-A26B-C6E449BC3F96}"/>
              </a:ext>
            </a:extLst>
          </p:cNvPr>
          <p:cNvSpPr txBox="1"/>
          <p:nvPr/>
        </p:nvSpPr>
        <p:spPr>
          <a:xfrm>
            <a:off x="544285" y="1237287"/>
            <a:ext cx="11459727" cy="400110"/>
          </a:xfrm>
          <a:prstGeom prst="rect">
            <a:avLst/>
          </a:prstGeom>
          <a:noFill/>
        </p:spPr>
        <p:txBody>
          <a:bodyPr wrap="square" rtlCol="0">
            <a:spAutoFit/>
          </a:bodyPr>
          <a:lstStyle/>
          <a:p>
            <a:endParaRPr lang="en-US" sz="2000" dirty="0">
              <a:latin typeface="Bahnschrift SemiBold SemiConden" panose="020B0502040204020203" pitchFamily="34" charset="0"/>
            </a:endParaRPr>
          </a:p>
        </p:txBody>
      </p:sp>
      <p:sp>
        <p:nvSpPr>
          <p:cNvPr id="43" name="TextBox 42">
            <a:extLst>
              <a:ext uri="{FF2B5EF4-FFF2-40B4-BE49-F238E27FC236}">
                <a16:creationId xmlns:a16="http://schemas.microsoft.com/office/drawing/2014/main" id="{FDAC9E65-39F0-C528-C352-822E21A032E7}"/>
              </a:ext>
            </a:extLst>
          </p:cNvPr>
          <p:cNvSpPr txBox="1"/>
          <p:nvPr/>
        </p:nvSpPr>
        <p:spPr>
          <a:xfrm>
            <a:off x="4487335" y="6028107"/>
            <a:ext cx="3573625" cy="338554"/>
          </a:xfrm>
          <a:prstGeom prst="rect">
            <a:avLst/>
          </a:prstGeom>
          <a:noFill/>
        </p:spPr>
        <p:txBody>
          <a:bodyPr wrap="square" rtlCol="0">
            <a:spAutoFit/>
          </a:bodyPr>
          <a:lstStyle/>
          <a:p>
            <a:pPr algn="ctr"/>
            <a:r>
              <a:rPr lang="en-US" sz="1600" b="1" dirty="0">
                <a:latin typeface="Bahnschrift SemiBold SemiConden" panose="020B0502040204020203" pitchFamily="34" charset="0"/>
              </a:rPr>
              <a:t>GROUND CONTROL STATION</a:t>
            </a:r>
          </a:p>
        </p:txBody>
      </p:sp>
      <p:pic>
        <p:nvPicPr>
          <p:cNvPr id="4" name="Picture 3" descr="A black device with two screens&#10;&#10;AI-generated content may be incorrect.">
            <a:extLst>
              <a:ext uri="{FF2B5EF4-FFF2-40B4-BE49-F238E27FC236}">
                <a16:creationId xmlns:a16="http://schemas.microsoft.com/office/drawing/2014/main" id="{273FB45A-C21B-5EA3-D2BF-B630BBCFA45F}"/>
              </a:ext>
            </a:extLst>
          </p:cNvPr>
          <p:cNvPicPr>
            <a:picLocks noChangeAspect="1"/>
          </p:cNvPicPr>
          <p:nvPr/>
        </p:nvPicPr>
        <p:blipFill>
          <a:blip r:embed="rId2">
            <a:alphaModFix/>
            <a:extLst>
              <a:ext uri="{28A0092B-C50C-407E-A947-70E740481C1C}">
                <a14:useLocalDpi xmlns:a14="http://schemas.microsoft.com/office/drawing/2010/main" val="0"/>
              </a:ext>
            </a:extLst>
          </a:blip>
          <a:srcRect l="28099" t="26952" r="25104" b="11389"/>
          <a:stretch/>
        </p:blipFill>
        <p:spPr>
          <a:xfrm>
            <a:off x="3243263" y="1799474"/>
            <a:ext cx="5705474" cy="4228633"/>
          </a:xfrm>
          <a:prstGeom prst="rect">
            <a:avLst/>
          </a:prstGeom>
          <a:ln>
            <a:noFill/>
          </a:ln>
          <a:effectLst>
            <a:softEdge rad="112500"/>
          </a:effectLst>
        </p:spPr>
      </p:pic>
    </p:spTree>
    <p:extLst>
      <p:ext uri="{BB962C8B-B14F-4D97-AF65-F5344CB8AC3E}">
        <p14:creationId xmlns:p14="http://schemas.microsoft.com/office/powerpoint/2010/main" val="3848813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GROUND CONTROL STATION</a:t>
            </a:r>
          </a:p>
        </p:txBody>
      </p:sp>
      <p:sp>
        <p:nvSpPr>
          <p:cNvPr id="8" name="TextBox 7">
            <a:extLst>
              <a:ext uri="{FF2B5EF4-FFF2-40B4-BE49-F238E27FC236}">
                <a16:creationId xmlns:a16="http://schemas.microsoft.com/office/drawing/2014/main" id="{9215FBFD-9398-C58B-A26B-C6E449BC3F96}"/>
              </a:ext>
            </a:extLst>
          </p:cNvPr>
          <p:cNvSpPr txBox="1"/>
          <p:nvPr/>
        </p:nvSpPr>
        <p:spPr>
          <a:xfrm>
            <a:off x="544285" y="1237287"/>
            <a:ext cx="11459727" cy="400110"/>
          </a:xfrm>
          <a:prstGeom prst="rect">
            <a:avLst/>
          </a:prstGeom>
          <a:noFill/>
        </p:spPr>
        <p:txBody>
          <a:bodyPr wrap="square" rtlCol="0">
            <a:spAutoFit/>
          </a:bodyPr>
          <a:lstStyle/>
          <a:p>
            <a:endParaRPr lang="en-US" sz="2000" dirty="0">
              <a:latin typeface="Bahnschrift SemiBold SemiConden" panose="020B0502040204020203" pitchFamily="34" charset="0"/>
            </a:endParaRPr>
          </a:p>
        </p:txBody>
      </p:sp>
      <p:sp>
        <p:nvSpPr>
          <p:cNvPr id="43" name="TextBox 42">
            <a:extLst>
              <a:ext uri="{FF2B5EF4-FFF2-40B4-BE49-F238E27FC236}">
                <a16:creationId xmlns:a16="http://schemas.microsoft.com/office/drawing/2014/main" id="{FDAC9E65-39F0-C528-C352-822E21A032E7}"/>
              </a:ext>
            </a:extLst>
          </p:cNvPr>
          <p:cNvSpPr txBox="1"/>
          <p:nvPr/>
        </p:nvSpPr>
        <p:spPr>
          <a:xfrm>
            <a:off x="4487335" y="6028107"/>
            <a:ext cx="3573625" cy="338554"/>
          </a:xfrm>
          <a:prstGeom prst="rect">
            <a:avLst/>
          </a:prstGeom>
          <a:noFill/>
        </p:spPr>
        <p:txBody>
          <a:bodyPr wrap="square" rtlCol="0">
            <a:spAutoFit/>
          </a:bodyPr>
          <a:lstStyle/>
          <a:p>
            <a:pPr algn="ctr"/>
            <a:r>
              <a:rPr lang="en-US" sz="1600" b="1" dirty="0">
                <a:latin typeface="Bahnschrift SemiBold SemiConden" panose="020B0502040204020203" pitchFamily="34" charset="0"/>
              </a:rPr>
              <a:t>GROUND CONTROL STATION</a:t>
            </a:r>
          </a:p>
        </p:txBody>
      </p:sp>
      <p:pic>
        <p:nvPicPr>
          <p:cNvPr id="3" name="Picture 2" descr="A person taking a picture of a mirror&#10;&#10;AI-generated content may be incorrect.">
            <a:extLst>
              <a:ext uri="{FF2B5EF4-FFF2-40B4-BE49-F238E27FC236}">
                <a16:creationId xmlns:a16="http://schemas.microsoft.com/office/drawing/2014/main" id="{67381683-911C-0EAE-40B0-5CAE4045CAD0}"/>
              </a:ext>
            </a:extLst>
          </p:cNvPr>
          <p:cNvPicPr>
            <a:picLocks noChangeAspect="1"/>
          </p:cNvPicPr>
          <p:nvPr/>
        </p:nvPicPr>
        <p:blipFill>
          <a:blip r:embed="rId2">
            <a:extLst>
              <a:ext uri="{28A0092B-C50C-407E-A947-70E740481C1C}">
                <a14:useLocalDpi xmlns:a14="http://schemas.microsoft.com/office/drawing/2010/main" val="0"/>
              </a:ext>
            </a:extLst>
          </a:blip>
          <a:srcRect l="4667" r="11664" b="4"/>
          <a:stretch/>
        </p:blipFill>
        <p:spPr>
          <a:xfrm>
            <a:off x="2373729" y="3621568"/>
            <a:ext cx="3520440" cy="2366676"/>
          </a:xfrm>
          <a:prstGeom prst="rect">
            <a:avLst/>
          </a:prstGeom>
          <a:ln>
            <a:noFill/>
          </a:ln>
          <a:effectLst>
            <a:softEdge rad="112500"/>
          </a:effectLst>
        </p:spPr>
      </p:pic>
      <p:pic>
        <p:nvPicPr>
          <p:cNvPr id="5" name="Content Placeholder 4" descr="A person taking a selfie in a black case&#10;&#10;AI-generated content may be incorrect.">
            <a:extLst>
              <a:ext uri="{FF2B5EF4-FFF2-40B4-BE49-F238E27FC236}">
                <a16:creationId xmlns:a16="http://schemas.microsoft.com/office/drawing/2014/main" id="{501E6C10-51F5-7C2E-2B95-2AF23953687C}"/>
              </a:ext>
            </a:extLst>
          </p:cNvPr>
          <p:cNvPicPr>
            <a:picLocks noChangeAspect="1"/>
          </p:cNvPicPr>
          <p:nvPr/>
        </p:nvPicPr>
        <p:blipFill>
          <a:blip r:embed="rId3">
            <a:extLst>
              <a:ext uri="{28A0092B-C50C-407E-A947-70E740481C1C}">
                <a14:useLocalDpi xmlns:a14="http://schemas.microsoft.com/office/drawing/2010/main" val="0"/>
              </a:ext>
            </a:extLst>
          </a:blip>
          <a:srcRect t="13562" r="1" b="-173"/>
          <a:stretch/>
        </p:blipFill>
        <p:spPr>
          <a:xfrm>
            <a:off x="6167846" y="1026367"/>
            <a:ext cx="3520440" cy="4937887"/>
          </a:xfrm>
          <a:prstGeom prst="rect">
            <a:avLst/>
          </a:prstGeom>
          <a:ln>
            <a:noFill/>
          </a:ln>
          <a:effectLst>
            <a:softEdge rad="112500"/>
          </a:effectLst>
        </p:spPr>
      </p:pic>
      <p:pic>
        <p:nvPicPr>
          <p:cNvPr id="6" name="Picture 5" descr="A black computer with blue knobs and buttons&#10;&#10;AI-generated content may be incorrect.">
            <a:extLst>
              <a:ext uri="{FF2B5EF4-FFF2-40B4-BE49-F238E27FC236}">
                <a16:creationId xmlns:a16="http://schemas.microsoft.com/office/drawing/2014/main" id="{81672FD3-5985-4ED7-70C2-BCD867226A82}"/>
              </a:ext>
            </a:extLst>
          </p:cNvPr>
          <p:cNvPicPr>
            <a:picLocks noChangeAspect="1"/>
          </p:cNvPicPr>
          <p:nvPr/>
        </p:nvPicPr>
        <p:blipFill>
          <a:blip r:embed="rId4">
            <a:extLst>
              <a:ext uri="{28A0092B-C50C-407E-A947-70E740481C1C}">
                <a14:useLocalDpi xmlns:a14="http://schemas.microsoft.com/office/drawing/2010/main" val="0"/>
              </a:ext>
            </a:extLst>
          </a:blip>
          <a:srcRect t="-328" r="-3" b="12142"/>
          <a:stretch/>
        </p:blipFill>
        <p:spPr>
          <a:xfrm rot="16200000">
            <a:off x="3045531" y="354566"/>
            <a:ext cx="2366677" cy="3710280"/>
          </a:xfrm>
          <a:prstGeom prst="rect">
            <a:avLst/>
          </a:prstGeom>
          <a:ln>
            <a:noFill/>
          </a:ln>
          <a:effectLst>
            <a:softEdge rad="112500"/>
          </a:effectLst>
        </p:spPr>
      </p:pic>
    </p:spTree>
    <p:extLst>
      <p:ext uri="{BB962C8B-B14F-4D97-AF65-F5344CB8AC3E}">
        <p14:creationId xmlns:p14="http://schemas.microsoft.com/office/powerpoint/2010/main" val="3408109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3D PARTS</a:t>
            </a:r>
          </a:p>
        </p:txBody>
      </p:sp>
      <p:pic>
        <p:nvPicPr>
          <p:cNvPr id="5" name="Picture 4">
            <a:extLst>
              <a:ext uri="{FF2B5EF4-FFF2-40B4-BE49-F238E27FC236}">
                <a16:creationId xmlns:a16="http://schemas.microsoft.com/office/drawing/2014/main" id="{4F500DFC-A5E9-8E36-7781-8AB13325134B}"/>
              </a:ext>
            </a:extLst>
          </p:cNvPr>
          <p:cNvPicPr>
            <a:picLocks noChangeAspect="1"/>
          </p:cNvPicPr>
          <p:nvPr/>
        </p:nvPicPr>
        <p:blipFill>
          <a:blip r:embed="rId2"/>
          <a:stretch>
            <a:fillRect/>
          </a:stretch>
        </p:blipFill>
        <p:spPr>
          <a:xfrm>
            <a:off x="544285" y="1323170"/>
            <a:ext cx="3331125" cy="2768211"/>
          </a:xfrm>
          <a:prstGeom prst="rect">
            <a:avLst/>
          </a:prstGeom>
          <a:ln>
            <a:noFill/>
          </a:ln>
          <a:effectLst>
            <a:softEdge rad="112500"/>
          </a:effectLst>
        </p:spPr>
      </p:pic>
      <p:pic>
        <p:nvPicPr>
          <p:cNvPr id="12" name="Picture 11">
            <a:extLst>
              <a:ext uri="{FF2B5EF4-FFF2-40B4-BE49-F238E27FC236}">
                <a16:creationId xmlns:a16="http://schemas.microsoft.com/office/drawing/2014/main" id="{35A73CA1-6BFD-7CAA-CB47-6D634F2015D1}"/>
              </a:ext>
            </a:extLst>
          </p:cNvPr>
          <p:cNvPicPr>
            <a:picLocks noChangeAspect="1"/>
          </p:cNvPicPr>
          <p:nvPr/>
        </p:nvPicPr>
        <p:blipFill>
          <a:blip r:embed="rId3"/>
          <a:srcRect l="10910" r="9244"/>
          <a:stretch/>
        </p:blipFill>
        <p:spPr>
          <a:xfrm>
            <a:off x="4169229" y="1305339"/>
            <a:ext cx="3853542" cy="2803876"/>
          </a:xfrm>
          <a:prstGeom prst="rect">
            <a:avLst/>
          </a:prstGeom>
          <a:ln>
            <a:noFill/>
          </a:ln>
          <a:effectLst>
            <a:softEdge rad="112500"/>
          </a:effectLst>
        </p:spPr>
      </p:pic>
      <p:pic>
        <p:nvPicPr>
          <p:cNvPr id="17" name="Picture 16">
            <a:extLst>
              <a:ext uri="{FF2B5EF4-FFF2-40B4-BE49-F238E27FC236}">
                <a16:creationId xmlns:a16="http://schemas.microsoft.com/office/drawing/2014/main" id="{C68DEA26-DDBD-0246-8B58-92BE4DF72AE9}"/>
              </a:ext>
            </a:extLst>
          </p:cNvPr>
          <p:cNvPicPr>
            <a:picLocks noChangeAspect="1"/>
          </p:cNvPicPr>
          <p:nvPr/>
        </p:nvPicPr>
        <p:blipFill>
          <a:blip r:embed="rId4"/>
          <a:stretch>
            <a:fillRect/>
          </a:stretch>
        </p:blipFill>
        <p:spPr>
          <a:xfrm>
            <a:off x="8394729" y="1305339"/>
            <a:ext cx="3018732" cy="2803875"/>
          </a:xfrm>
          <a:prstGeom prst="rect">
            <a:avLst/>
          </a:prstGeom>
          <a:ln>
            <a:noFill/>
          </a:ln>
          <a:effectLst>
            <a:softEdge rad="112500"/>
          </a:effectLst>
        </p:spPr>
      </p:pic>
      <p:pic>
        <p:nvPicPr>
          <p:cNvPr id="19" name="Picture 18">
            <a:extLst>
              <a:ext uri="{FF2B5EF4-FFF2-40B4-BE49-F238E27FC236}">
                <a16:creationId xmlns:a16="http://schemas.microsoft.com/office/drawing/2014/main" id="{EBA9EFDD-2ABE-3826-765F-B8095EB47F98}"/>
              </a:ext>
            </a:extLst>
          </p:cNvPr>
          <p:cNvPicPr>
            <a:picLocks noChangeAspect="1"/>
          </p:cNvPicPr>
          <p:nvPr/>
        </p:nvPicPr>
        <p:blipFill>
          <a:blip r:embed="rId5"/>
          <a:stretch>
            <a:fillRect/>
          </a:stretch>
        </p:blipFill>
        <p:spPr>
          <a:xfrm>
            <a:off x="1955302" y="4270760"/>
            <a:ext cx="3331126" cy="2257979"/>
          </a:xfrm>
          <a:prstGeom prst="rect">
            <a:avLst/>
          </a:prstGeom>
          <a:ln>
            <a:noFill/>
          </a:ln>
          <a:effectLst>
            <a:softEdge rad="112500"/>
          </a:effectLst>
        </p:spPr>
      </p:pic>
      <p:pic>
        <p:nvPicPr>
          <p:cNvPr id="21" name="Picture 20">
            <a:extLst>
              <a:ext uri="{FF2B5EF4-FFF2-40B4-BE49-F238E27FC236}">
                <a16:creationId xmlns:a16="http://schemas.microsoft.com/office/drawing/2014/main" id="{46A07BE1-4AA9-DF7A-2221-E635C1118F5D}"/>
              </a:ext>
            </a:extLst>
          </p:cNvPr>
          <p:cNvPicPr>
            <a:picLocks noChangeAspect="1"/>
          </p:cNvPicPr>
          <p:nvPr/>
        </p:nvPicPr>
        <p:blipFill>
          <a:blip r:embed="rId6"/>
          <a:stretch>
            <a:fillRect/>
          </a:stretch>
        </p:blipFill>
        <p:spPr>
          <a:xfrm>
            <a:off x="7230523" y="4270760"/>
            <a:ext cx="2328412" cy="2257980"/>
          </a:xfrm>
          <a:prstGeom prst="rect">
            <a:avLst/>
          </a:prstGeom>
          <a:ln>
            <a:noFill/>
          </a:ln>
          <a:effectLst>
            <a:softEdge rad="112500"/>
          </a:effectLst>
        </p:spPr>
      </p:pic>
    </p:spTree>
    <p:extLst>
      <p:ext uri="{BB962C8B-B14F-4D97-AF65-F5344CB8AC3E}">
        <p14:creationId xmlns:p14="http://schemas.microsoft.com/office/powerpoint/2010/main" val="3648135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1A9A4-4CC6-5E9C-F2B8-7280A37EE087}"/>
              </a:ext>
            </a:extLst>
          </p:cNvPr>
          <p:cNvSpPr>
            <a:spLocks noGrp="1"/>
          </p:cNvSpPr>
          <p:nvPr>
            <p:ph type="title"/>
          </p:nvPr>
        </p:nvSpPr>
        <p:spPr>
          <a:xfrm>
            <a:off x="2712098" y="1288856"/>
            <a:ext cx="6767804" cy="1325563"/>
          </a:xfrm>
        </p:spPr>
        <p:txBody>
          <a:bodyPr/>
          <a:lstStyle/>
          <a:p>
            <a:pPr algn="ctr"/>
            <a:r>
              <a:rPr lang="en-GB" sz="4400" i="0" dirty="0">
                <a:solidFill>
                  <a:schemeClr val="bg1">
                    <a:lumMod val="95000"/>
                  </a:schemeClr>
                </a:solidFill>
                <a:effectLst/>
                <a:latin typeface="Bahnschrift SemiBold SemiConden" panose="020B0502040204020203" pitchFamily="34" charset="0"/>
              </a:rPr>
              <a:t>PORTFOLIO STATEMENT</a:t>
            </a:r>
            <a:endParaRPr lang="en-US" dirty="0">
              <a:solidFill>
                <a:schemeClr val="bg1">
                  <a:lumMod val="95000"/>
                </a:schemeClr>
              </a:solidFill>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BF895060-39DC-5554-5D9B-079D5308767F}"/>
              </a:ext>
            </a:extLst>
          </p:cNvPr>
          <p:cNvSpPr>
            <a:spLocks noGrp="1"/>
          </p:cNvSpPr>
          <p:nvPr>
            <p:ph idx="1"/>
          </p:nvPr>
        </p:nvSpPr>
        <p:spPr>
          <a:xfrm>
            <a:off x="1877785" y="2450776"/>
            <a:ext cx="8436429" cy="3595461"/>
          </a:xfrm>
        </p:spPr>
        <p:txBody>
          <a:bodyPr>
            <a:normAutofit fontScale="85000" lnSpcReduction="10000"/>
          </a:bodyPr>
          <a:lstStyle/>
          <a:p>
            <a:pPr marL="0" indent="0" algn="ctr">
              <a:lnSpc>
                <a:spcPct val="120000"/>
              </a:lnSpc>
              <a:buNone/>
            </a:pPr>
            <a:r>
              <a:rPr lang="en-GB" sz="2800" i="0" dirty="0">
                <a:solidFill>
                  <a:schemeClr val="bg1">
                    <a:lumMod val="95000"/>
                  </a:schemeClr>
                </a:solidFill>
                <a:effectLst/>
                <a:latin typeface="Bahnschrift SemiBold SemiConden" panose="020B0502040204020203" pitchFamily="34" charset="0"/>
              </a:rPr>
              <a:t>This portfolio demonstrates a broad range of design and engineering skills that extend beyond UAV projects. It includes expertise in part design, large-scale assembly development, and system integration, with a focus on manufacturability, precision, and compliance with engineering standards. The work reflects proficiency in CAD </a:t>
            </a:r>
            <a:r>
              <a:rPr lang="en-GB" sz="2800" i="0" dirty="0" err="1">
                <a:solidFill>
                  <a:schemeClr val="bg1">
                    <a:lumMod val="95000"/>
                  </a:schemeClr>
                </a:solidFill>
                <a:effectLst/>
                <a:latin typeface="Bahnschrift SemiBold SemiConden" panose="020B0502040204020203" pitchFamily="34" charset="0"/>
              </a:rPr>
              <a:t>modeling</a:t>
            </a:r>
            <a:r>
              <a:rPr lang="en-GB" sz="2800" i="0" dirty="0">
                <a:solidFill>
                  <a:schemeClr val="bg1">
                    <a:lumMod val="95000"/>
                  </a:schemeClr>
                </a:solidFill>
                <a:effectLst/>
                <a:latin typeface="Bahnschrift SemiBold SemiConden" panose="020B0502040204020203" pitchFamily="34" charset="0"/>
              </a:rPr>
              <a:t>, prototyping, and technical documentation, showcasing the ability to deliver innovative, production-ready solutions across diverse mechanical and product design applications.</a:t>
            </a:r>
            <a:endParaRPr lang="en-US" dirty="0">
              <a:solidFill>
                <a:schemeClr val="bg1">
                  <a:lumMod val="95000"/>
                </a:schemeClr>
              </a:solidFill>
              <a:latin typeface="Bahnschrift SemiBold SemiConden" panose="020B0502040204020203" pitchFamily="34" charset="0"/>
            </a:endParaRPr>
          </a:p>
        </p:txBody>
      </p:sp>
    </p:spTree>
    <p:extLst>
      <p:ext uri="{BB962C8B-B14F-4D97-AF65-F5344CB8AC3E}">
        <p14:creationId xmlns:p14="http://schemas.microsoft.com/office/powerpoint/2010/main" val="830939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B2F38-BDDA-9D71-8C60-C794E72300B1}"/>
              </a:ext>
            </a:extLst>
          </p:cNvPr>
          <p:cNvSpPr>
            <a:spLocks noGrp="1"/>
          </p:cNvSpPr>
          <p:nvPr>
            <p:ph type="title"/>
          </p:nvPr>
        </p:nvSpPr>
        <p:spPr>
          <a:xfrm>
            <a:off x="539619" y="337131"/>
            <a:ext cx="5338665" cy="811765"/>
          </a:xfrm>
        </p:spPr>
        <p:txBody>
          <a:bodyPr>
            <a:normAutofit/>
          </a:bodyPr>
          <a:lstStyle/>
          <a:p>
            <a:r>
              <a:rPr lang="en-US" sz="3600" dirty="0">
                <a:latin typeface="Bahnschrift SemiBold SemiConden" panose="020B0502040204020203" pitchFamily="34" charset="0"/>
              </a:rPr>
              <a:t>3D PRINTING</a:t>
            </a:r>
          </a:p>
        </p:txBody>
      </p:sp>
      <p:pic>
        <p:nvPicPr>
          <p:cNvPr id="5" name="Content Placeholder 4" descr="A computer graphics of a large orange object&#10;&#10;AI-generated content may be incorrect.">
            <a:extLst>
              <a:ext uri="{FF2B5EF4-FFF2-40B4-BE49-F238E27FC236}">
                <a16:creationId xmlns:a16="http://schemas.microsoft.com/office/drawing/2014/main" id="{62C68A32-0F89-8D96-99BB-CA8A85E96FE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11694"/>
          <a:stretch/>
        </p:blipFill>
        <p:spPr>
          <a:xfrm>
            <a:off x="5687623" y="2484946"/>
            <a:ext cx="5654853" cy="3922181"/>
          </a:xfrm>
          <a:prstGeom prst="rect">
            <a:avLst/>
          </a:prstGeom>
          <a:ln>
            <a:noFill/>
          </a:ln>
          <a:effectLst>
            <a:softEdge rad="112500"/>
          </a:effectLst>
        </p:spPr>
      </p:pic>
      <p:pic>
        <p:nvPicPr>
          <p:cNvPr id="7" name="Picture 6" descr="A computer screen shot of a model&#10;&#10;AI-generated content may be incorrect.">
            <a:extLst>
              <a:ext uri="{FF2B5EF4-FFF2-40B4-BE49-F238E27FC236}">
                <a16:creationId xmlns:a16="http://schemas.microsoft.com/office/drawing/2014/main" id="{C7C196CB-565B-7CC1-52AA-D2AD1CDF62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894" y="2484946"/>
            <a:ext cx="3537094" cy="3922181"/>
          </a:xfrm>
          <a:prstGeom prst="rect">
            <a:avLst/>
          </a:prstGeom>
          <a:ln>
            <a:noFill/>
          </a:ln>
          <a:effectLst>
            <a:softEdge rad="112500"/>
          </a:effectLst>
        </p:spPr>
      </p:pic>
      <p:pic>
        <p:nvPicPr>
          <p:cNvPr id="9" name="Picture 8" descr="A model of a plane&#10;&#10;AI-generated content may be incorrect.">
            <a:extLst>
              <a:ext uri="{FF2B5EF4-FFF2-40B4-BE49-F238E27FC236}">
                <a16:creationId xmlns:a16="http://schemas.microsoft.com/office/drawing/2014/main" id="{FE41E88C-8336-567B-8569-BFF2E53CC3A0}"/>
              </a:ext>
            </a:extLst>
          </p:cNvPr>
          <p:cNvPicPr>
            <a:picLocks noChangeAspect="1"/>
          </p:cNvPicPr>
          <p:nvPr/>
        </p:nvPicPr>
        <p:blipFill>
          <a:blip r:embed="rId4">
            <a:extLst>
              <a:ext uri="{28A0092B-C50C-407E-A947-70E740481C1C}">
                <a14:useLocalDpi xmlns:a14="http://schemas.microsoft.com/office/drawing/2010/main" val="0"/>
              </a:ext>
            </a:extLst>
          </a:blip>
          <a:srcRect l="21467" t="14995" r="5830"/>
          <a:stretch/>
        </p:blipFill>
        <p:spPr>
          <a:xfrm>
            <a:off x="7712867" y="223933"/>
            <a:ext cx="3629609" cy="2121873"/>
          </a:xfrm>
          <a:prstGeom prst="rect">
            <a:avLst/>
          </a:prstGeom>
          <a:ln>
            <a:noFill/>
          </a:ln>
          <a:effectLst>
            <a:softEdge rad="112500"/>
          </a:effectLst>
        </p:spPr>
      </p:pic>
    </p:spTree>
    <p:extLst>
      <p:ext uri="{BB962C8B-B14F-4D97-AF65-F5344CB8AC3E}">
        <p14:creationId xmlns:p14="http://schemas.microsoft.com/office/powerpoint/2010/main" val="948106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TECHNICAL DOCUMENTATION</a:t>
            </a:r>
          </a:p>
        </p:txBody>
      </p:sp>
      <p:pic>
        <p:nvPicPr>
          <p:cNvPr id="4" name="Picture 3">
            <a:extLst>
              <a:ext uri="{FF2B5EF4-FFF2-40B4-BE49-F238E27FC236}">
                <a16:creationId xmlns:a16="http://schemas.microsoft.com/office/drawing/2014/main" id="{BCD8DBD6-5588-BC50-D589-FB1C8834892E}"/>
              </a:ext>
            </a:extLst>
          </p:cNvPr>
          <p:cNvPicPr>
            <a:picLocks noChangeAspect="1"/>
          </p:cNvPicPr>
          <p:nvPr/>
        </p:nvPicPr>
        <p:blipFill>
          <a:blip r:embed="rId2"/>
          <a:stretch>
            <a:fillRect/>
          </a:stretch>
        </p:blipFill>
        <p:spPr>
          <a:xfrm>
            <a:off x="544285" y="1026367"/>
            <a:ext cx="3230513" cy="2236157"/>
          </a:xfrm>
          <a:prstGeom prst="rect">
            <a:avLst/>
          </a:prstGeom>
          <a:ln>
            <a:noFill/>
          </a:ln>
          <a:effectLst>
            <a:softEdge rad="112500"/>
          </a:effectLst>
        </p:spPr>
      </p:pic>
      <p:pic>
        <p:nvPicPr>
          <p:cNvPr id="7" name="Picture 6">
            <a:extLst>
              <a:ext uri="{FF2B5EF4-FFF2-40B4-BE49-F238E27FC236}">
                <a16:creationId xmlns:a16="http://schemas.microsoft.com/office/drawing/2014/main" id="{031E89AB-919F-6044-0E41-AC9CF2EFEAC3}"/>
              </a:ext>
            </a:extLst>
          </p:cNvPr>
          <p:cNvPicPr>
            <a:picLocks noChangeAspect="1"/>
          </p:cNvPicPr>
          <p:nvPr/>
        </p:nvPicPr>
        <p:blipFill>
          <a:blip r:embed="rId3"/>
          <a:stretch>
            <a:fillRect/>
          </a:stretch>
        </p:blipFill>
        <p:spPr>
          <a:xfrm>
            <a:off x="544285" y="3262524"/>
            <a:ext cx="3230513" cy="3305424"/>
          </a:xfrm>
          <a:prstGeom prst="rect">
            <a:avLst/>
          </a:prstGeom>
          <a:ln>
            <a:noFill/>
          </a:ln>
          <a:effectLst>
            <a:softEdge rad="112500"/>
          </a:effectLst>
        </p:spPr>
      </p:pic>
      <p:pic>
        <p:nvPicPr>
          <p:cNvPr id="9" name="Picture 8">
            <a:extLst>
              <a:ext uri="{FF2B5EF4-FFF2-40B4-BE49-F238E27FC236}">
                <a16:creationId xmlns:a16="http://schemas.microsoft.com/office/drawing/2014/main" id="{99E2BC2B-3701-927E-6333-9E206F2C89A0}"/>
              </a:ext>
            </a:extLst>
          </p:cNvPr>
          <p:cNvPicPr>
            <a:picLocks noChangeAspect="1"/>
          </p:cNvPicPr>
          <p:nvPr/>
        </p:nvPicPr>
        <p:blipFill>
          <a:blip r:embed="rId4"/>
          <a:stretch>
            <a:fillRect/>
          </a:stretch>
        </p:blipFill>
        <p:spPr>
          <a:xfrm>
            <a:off x="3774798" y="1026367"/>
            <a:ext cx="4809846" cy="2948474"/>
          </a:xfrm>
          <a:prstGeom prst="rect">
            <a:avLst/>
          </a:prstGeom>
          <a:ln>
            <a:noFill/>
          </a:ln>
          <a:effectLst>
            <a:softEdge rad="112500"/>
          </a:effectLst>
        </p:spPr>
      </p:pic>
      <p:pic>
        <p:nvPicPr>
          <p:cNvPr id="11" name="Picture 10">
            <a:extLst>
              <a:ext uri="{FF2B5EF4-FFF2-40B4-BE49-F238E27FC236}">
                <a16:creationId xmlns:a16="http://schemas.microsoft.com/office/drawing/2014/main" id="{85272E85-21EC-8303-ECFD-09A526E36F04}"/>
              </a:ext>
            </a:extLst>
          </p:cNvPr>
          <p:cNvPicPr>
            <a:picLocks noChangeAspect="1"/>
          </p:cNvPicPr>
          <p:nvPr/>
        </p:nvPicPr>
        <p:blipFill>
          <a:blip r:embed="rId5"/>
          <a:srcRect t="6306"/>
          <a:stretch/>
        </p:blipFill>
        <p:spPr>
          <a:xfrm>
            <a:off x="8742950" y="914399"/>
            <a:ext cx="2904765" cy="4153021"/>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B2A662E3-1E93-F016-FEC1-D9C1AA74DF5F}"/>
              </a:ext>
            </a:extLst>
          </p:cNvPr>
          <p:cNvPicPr>
            <a:picLocks noChangeAspect="1"/>
          </p:cNvPicPr>
          <p:nvPr/>
        </p:nvPicPr>
        <p:blipFill>
          <a:blip r:embed="rId6"/>
          <a:stretch>
            <a:fillRect/>
          </a:stretch>
        </p:blipFill>
        <p:spPr>
          <a:xfrm>
            <a:off x="5198635" y="4240199"/>
            <a:ext cx="3218569" cy="19716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80739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90275-793A-2371-DF54-E4FC2072AFEF}"/>
              </a:ext>
            </a:extLst>
          </p:cNvPr>
          <p:cNvSpPr>
            <a:spLocks noGrp="1"/>
          </p:cNvSpPr>
          <p:nvPr>
            <p:ph type="title"/>
          </p:nvPr>
        </p:nvSpPr>
        <p:spPr>
          <a:xfrm>
            <a:off x="3132423" y="759463"/>
            <a:ext cx="6057102" cy="1432232"/>
          </a:xfrm>
        </p:spPr>
        <p:txBody>
          <a:bodyPr vert="horz" lIns="91440" tIns="45720" rIns="91440" bIns="45720" rtlCol="0" anchor="t">
            <a:normAutofit fontScale="90000"/>
          </a:bodyPr>
          <a:lstStyle/>
          <a:p>
            <a:pPr algn="ctr"/>
            <a:r>
              <a:rPr lang="en-US" sz="11500" dirty="0">
                <a:solidFill>
                  <a:schemeClr val="bg1"/>
                </a:solidFill>
                <a:latin typeface="Bahnschrift SemiBold SemiConden" panose="020B0502040204020203" pitchFamily="34" charset="0"/>
              </a:rPr>
              <a:t>THANK YOU</a:t>
            </a:r>
          </a:p>
        </p:txBody>
      </p:sp>
      <p:pic>
        <p:nvPicPr>
          <p:cNvPr id="3" name="Picture 2" descr="A person sitting in front of a computer&#10;&#10;AI-generated content may be incorrect.">
            <a:extLst>
              <a:ext uri="{FF2B5EF4-FFF2-40B4-BE49-F238E27FC236}">
                <a16:creationId xmlns:a16="http://schemas.microsoft.com/office/drawing/2014/main" id="{4753DD18-63AF-CC3D-2EE6-4B647F5E5A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541" y="2421921"/>
            <a:ext cx="4939888" cy="3704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descr="A person sitting at a desk with a computer&#10;&#10;AI-generated content may be incorrect.">
            <a:extLst>
              <a:ext uri="{FF2B5EF4-FFF2-40B4-BE49-F238E27FC236}">
                <a16:creationId xmlns:a16="http://schemas.microsoft.com/office/drawing/2014/main" id="{F7582C3F-7CA3-68ED-46DB-F255FD1BEA8B}"/>
              </a:ext>
            </a:extLst>
          </p:cNvPr>
          <p:cNvPicPr>
            <a:picLocks noChangeAspect="1"/>
          </p:cNvPicPr>
          <p:nvPr/>
        </p:nvPicPr>
        <p:blipFill>
          <a:blip r:embed="rId3">
            <a:extLst>
              <a:ext uri="{28A0092B-C50C-407E-A947-70E740481C1C}">
                <a14:useLocalDpi xmlns:a14="http://schemas.microsoft.com/office/drawing/2010/main" val="0"/>
              </a:ext>
            </a:extLst>
          </a:blip>
          <a:srcRect l="3402" r="25713"/>
          <a:stretch/>
        </p:blipFill>
        <p:spPr>
          <a:xfrm rot="5400000">
            <a:off x="7245433" y="2315186"/>
            <a:ext cx="3676616" cy="3890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32093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1524000" y="869283"/>
            <a:ext cx="9144000" cy="697106"/>
          </a:xfrm>
        </p:spPr>
        <p:txBody>
          <a:bodyPr>
            <a:noAutofit/>
          </a:bodyPr>
          <a:lstStyle/>
          <a:p>
            <a:pPr algn="l"/>
            <a:r>
              <a:rPr lang="en-US" sz="3600" dirty="0">
                <a:latin typeface="Bahnschrift SemiBold SemiConden" panose="020B0502040204020203" pitchFamily="34" charset="0"/>
              </a:rPr>
              <a:t>PROJECTS COMPLETED </a:t>
            </a:r>
          </a:p>
        </p:txBody>
      </p:sp>
      <p:sp>
        <p:nvSpPr>
          <p:cNvPr id="3" name="Subtitle 2">
            <a:extLst>
              <a:ext uri="{FF2B5EF4-FFF2-40B4-BE49-F238E27FC236}">
                <a16:creationId xmlns:a16="http://schemas.microsoft.com/office/drawing/2014/main" id="{0BEE0B5E-E488-B7CE-6717-6028337001DE}"/>
              </a:ext>
            </a:extLst>
          </p:cNvPr>
          <p:cNvSpPr>
            <a:spLocks noGrp="1"/>
          </p:cNvSpPr>
          <p:nvPr>
            <p:ph type="subTitle" idx="1"/>
          </p:nvPr>
        </p:nvSpPr>
        <p:spPr>
          <a:xfrm>
            <a:off x="2015412" y="1894113"/>
            <a:ext cx="9601200" cy="4544009"/>
          </a:xfrm>
        </p:spPr>
        <p:txBody>
          <a:bodyPr>
            <a:normAutofit fontScale="85000" lnSpcReduction="20000"/>
          </a:bodyPr>
          <a:lstStyle/>
          <a:p>
            <a:pPr algn="l"/>
            <a:r>
              <a:rPr lang="en-GB" b="0" i="0" dirty="0">
                <a:effectLst/>
                <a:latin typeface="Bahnschrift SemiBold SemiConden" panose="020B0502040204020203" pitchFamily="34" charset="0"/>
              </a:rPr>
              <a:t>Loiter Munitions UAVs</a:t>
            </a:r>
            <a:endParaRPr lang="en-GB" dirty="0">
              <a:latin typeface="Bahnschrift SemiBold SemiConden" panose="020B0502040204020203" pitchFamily="34" charset="0"/>
            </a:endParaRPr>
          </a:p>
          <a:p>
            <a:pPr algn="l"/>
            <a:r>
              <a:rPr lang="en-GB" sz="1800" b="1" i="1" dirty="0">
                <a:latin typeface="Bahnschrift SemiBold SemiConden" panose="020B0502040204020203" pitchFamily="34" charset="0"/>
              </a:rPr>
              <a:t>- Designed, drafted CAD including installation planning of components, and fabricated UAVs specialized for loitering munitions operations. </a:t>
            </a:r>
            <a:endParaRPr lang="en-GB" sz="1800" b="1" i="1" dirty="0">
              <a:effectLst/>
              <a:latin typeface="Bahnschrift SemiBold SemiConden" panose="020B0502040204020203" pitchFamily="34" charset="0"/>
            </a:endParaRPr>
          </a:p>
          <a:p>
            <a:pPr algn="l"/>
            <a:r>
              <a:rPr lang="en-GB" b="0" i="0" dirty="0">
                <a:effectLst/>
                <a:latin typeface="Bahnschrift SemiBold SemiConden" panose="020B0502040204020203" pitchFamily="34" charset="0"/>
              </a:rPr>
              <a:t>VTOL Fixed-Wing UAVs</a:t>
            </a:r>
            <a:r>
              <a:rPr lang="en-GB" sz="2400" b="1" i="1" dirty="0">
                <a:latin typeface="Bahnschrift SemiBold SemiConden" panose="020B0502040204020203" pitchFamily="34" charset="0"/>
              </a:rPr>
              <a:t> </a:t>
            </a:r>
          </a:p>
          <a:p>
            <a:pPr algn="l">
              <a:lnSpc>
                <a:spcPct val="100000"/>
              </a:lnSpc>
            </a:pPr>
            <a:r>
              <a:rPr lang="en-GB" sz="1800" b="1" i="1" dirty="0">
                <a:latin typeface="Bahnschrift SemiBold SemiConden" panose="020B0502040204020203" pitchFamily="34" charset="0"/>
              </a:rPr>
              <a:t>- Designed, drafted CAD including installation planning of components, and fabricated drones specialized for VTOL UAVs. </a:t>
            </a:r>
          </a:p>
          <a:p>
            <a:pPr algn="l"/>
            <a:r>
              <a:rPr lang="en-GB" b="0" i="0" dirty="0">
                <a:effectLst/>
                <a:latin typeface="Bahnschrift SemiBold SemiConden" panose="020B0502040204020203" pitchFamily="34" charset="0"/>
              </a:rPr>
              <a:t>Copters (QUAD – HEXA – OCTA – COAXIAL)</a:t>
            </a:r>
          </a:p>
          <a:p>
            <a:pPr algn="l">
              <a:lnSpc>
                <a:spcPct val="100000"/>
              </a:lnSpc>
            </a:pPr>
            <a:r>
              <a:rPr lang="en-GB" sz="1800" b="1" i="1" dirty="0">
                <a:latin typeface="Bahnschrift SemiBold SemiConden" panose="020B0502040204020203" pitchFamily="34" charset="0"/>
              </a:rPr>
              <a:t>- Initiated and extensively worked on designing, drafting and handling CAD assemblies of copters including manufacturable parts and components installation planning for fabrication.</a:t>
            </a:r>
          </a:p>
          <a:p>
            <a:pPr algn="l"/>
            <a:r>
              <a:rPr lang="en-GB" b="0" i="0" dirty="0">
                <a:effectLst/>
                <a:latin typeface="Bahnschrift SemiBold SemiConden" panose="020B0502040204020203" pitchFamily="34" charset="0"/>
              </a:rPr>
              <a:t>Ground Control Stations (GCS) </a:t>
            </a:r>
          </a:p>
          <a:p>
            <a:pPr algn="l">
              <a:lnSpc>
                <a:spcPct val="100000"/>
              </a:lnSpc>
            </a:pPr>
            <a:r>
              <a:rPr lang="en-GB" sz="1800" b="1" i="1" dirty="0">
                <a:latin typeface="Bahnschrift SemiBold SemiConden" panose="020B0502040204020203" pitchFamily="34" charset="0"/>
              </a:rPr>
              <a:t>- Engineered, developed part lists and installation planning for electrical components for GCS. </a:t>
            </a:r>
          </a:p>
          <a:p>
            <a:pPr algn="l"/>
            <a:r>
              <a:rPr lang="en-GB" b="0" i="0" dirty="0">
                <a:effectLst/>
                <a:latin typeface="Bahnschrift SemiBold SemiConden" panose="020B0502040204020203" pitchFamily="34" charset="0"/>
              </a:rPr>
              <a:t>Payload Mechanism Attachments</a:t>
            </a:r>
          </a:p>
          <a:p>
            <a:pPr algn="l"/>
            <a:r>
              <a:rPr lang="en-GB" sz="1800" b="1" i="1" dirty="0">
                <a:latin typeface="Bahnschrift SemiBold SemiConden" panose="020B0502040204020203" pitchFamily="34" charset="0"/>
              </a:rPr>
              <a:t>- Created CAD and refined mechanism attachments for various payloads, enhancing operational capabilities. </a:t>
            </a:r>
          </a:p>
          <a:p>
            <a:pPr algn="l"/>
            <a:r>
              <a:rPr lang="en-GB" b="0" i="0" dirty="0">
                <a:effectLst/>
                <a:latin typeface="Bahnschrift SemiBold SemiConden" panose="020B0502040204020203" pitchFamily="34" charset="0"/>
              </a:rPr>
              <a:t>Pneumatic UAV Launcher (RAIL + TUBE)</a:t>
            </a:r>
          </a:p>
          <a:p>
            <a:pPr algn="l"/>
            <a:r>
              <a:rPr lang="en-GB" sz="1800" b="1" i="1" dirty="0">
                <a:latin typeface="Bahnschrift SemiBold SemiConden" panose="020B0502040204020203" pitchFamily="34" charset="0"/>
              </a:rPr>
              <a:t>- Modelled CAD , selection of materials to ensure optimal design performance and authored, managed technical reports and documentation. </a:t>
            </a:r>
          </a:p>
        </p:txBody>
      </p:sp>
      <p:sp>
        <p:nvSpPr>
          <p:cNvPr id="9" name="Arrow: Right 8">
            <a:extLst>
              <a:ext uri="{FF2B5EF4-FFF2-40B4-BE49-F238E27FC236}">
                <a16:creationId xmlns:a16="http://schemas.microsoft.com/office/drawing/2014/main" id="{FA413BC5-068E-7809-3150-4E6E04BA2858}"/>
              </a:ext>
            </a:extLst>
          </p:cNvPr>
          <p:cNvSpPr/>
          <p:nvPr/>
        </p:nvSpPr>
        <p:spPr>
          <a:xfrm>
            <a:off x="1682895" y="1946966"/>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91D7F5AF-9012-C508-0E2B-B15407081041}"/>
              </a:ext>
            </a:extLst>
          </p:cNvPr>
          <p:cNvSpPr/>
          <p:nvPr/>
        </p:nvSpPr>
        <p:spPr>
          <a:xfrm>
            <a:off x="1682895" y="2742713"/>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0E487631-8E33-430B-8C0F-23F473DACA20}"/>
              </a:ext>
            </a:extLst>
          </p:cNvPr>
          <p:cNvSpPr/>
          <p:nvPr/>
        </p:nvSpPr>
        <p:spPr>
          <a:xfrm>
            <a:off x="1682895" y="3372336"/>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CF88761B-3906-DF02-18EF-65E5A0B4620B}"/>
              </a:ext>
            </a:extLst>
          </p:cNvPr>
          <p:cNvSpPr/>
          <p:nvPr/>
        </p:nvSpPr>
        <p:spPr>
          <a:xfrm>
            <a:off x="1665925" y="4231631"/>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D7F20785-14E0-CE46-50D9-4C7EFA7BB1B5}"/>
              </a:ext>
            </a:extLst>
          </p:cNvPr>
          <p:cNvSpPr/>
          <p:nvPr/>
        </p:nvSpPr>
        <p:spPr>
          <a:xfrm>
            <a:off x="1682895" y="4861254"/>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46EC1E44-CA57-3329-213C-A800611751BD}"/>
              </a:ext>
            </a:extLst>
          </p:cNvPr>
          <p:cNvSpPr/>
          <p:nvPr/>
        </p:nvSpPr>
        <p:spPr>
          <a:xfrm>
            <a:off x="1682896" y="5490877"/>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267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1A9A4-4CC6-5E9C-F2B8-7280A37EE087}"/>
              </a:ext>
            </a:extLst>
          </p:cNvPr>
          <p:cNvSpPr>
            <a:spLocks noGrp="1"/>
          </p:cNvSpPr>
          <p:nvPr>
            <p:ph type="title"/>
          </p:nvPr>
        </p:nvSpPr>
        <p:spPr>
          <a:xfrm>
            <a:off x="833407" y="1838132"/>
            <a:ext cx="10525186" cy="2559664"/>
          </a:xfrm>
        </p:spPr>
        <p:style>
          <a:lnRef idx="2">
            <a:schemeClr val="accent1"/>
          </a:lnRef>
          <a:fillRef idx="1">
            <a:schemeClr val="lt1"/>
          </a:fillRef>
          <a:effectRef idx="0">
            <a:schemeClr val="accent1"/>
          </a:effectRef>
          <a:fontRef idx="minor">
            <a:schemeClr val="dk1"/>
          </a:fontRef>
        </p:style>
        <p:txBody>
          <a:bodyPr>
            <a:normAutofit/>
          </a:bodyPr>
          <a:lstStyle/>
          <a:p>
            <a:pPr algn="ctr"/>
            <a:r>
              <a:rPr lang="en-US" sz="8000" b="1" dirty="0">
                <a:latin typeface="Bahnschrift SemiBold SemiConden" panose="020B0502040204020203" pitchFamily="34" charset="0"/>
              </a:rPr>
              <a:t>PROJECTS OVERVIEW</a:t>
            </a:r>
          </a:p>
        </p:txBody>
      </p:sp>
    </p:spTree>
    <p:extLst>
      <p:ext uri="{BB962C8B-B14F-4D97-AF65-F5344CB8AC3E}">
        <p14:creationId xmlns:p14="http://schemas.microsoft.com/office/powerpoint/2010/main" val="4272344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1A9A4-4CC6-5E9C-F2B8-7280A37EE087}"/>
              </a:ext>
            </a:extLst>
          </p:cNvPr>
          <p:cNvSpPr>
            <a:spLocks noGrp="1"/>
          </p:cNvSpPr>
          <p:nvPr>
            <p:ph type="title"/>
          </p:nvPr>
        </p:nvSpPr>
        <p:spPr>
          <a:xfrm>
            <a:off x="4471696" y="1288856"/>
            <a:ext cx="3248608" cy="1325563"/>
          </a:xfrm>
        </p:spPr>
        <p:txBody>
          <a:bodyPr/>
          <a:lstStyle/>
          <a:p>
            <a:r>
              <a:rPr lang="en-GB" sz="4400" i="0" dirty="0">
                <a:solidFill>
                  <a:schemeClr val="bg1">
                    <a:lumMod val="95000"/>
                  </a:schemeClr>
                </a:solidFill>
                <a:effectLst/>
                <a:latin typeface="Bahnschrift SemiBold SemiConden" panose="020B0502040204020203" pitchFamily="34" charset="0"/>
              </a:rPr>
              <a:t>DISCLAIMER</a:t>
            </a:r>
            <a:endParaRPr lang="en-US" dirty="0">
              <a:solidFill>
                <a:schemeClr val="bg1">
                  <a:lumMod val="95000"/>
                </a:schemeClr>
              </a:solidFill>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BF895060-39DC-5554-5D9B-079D5308767F}"/>
              </a:ext>
            </a:extLst>
          </p:cNvPr>
          <p:cNvSpPr>
            <a:spLocks noGrp="1"/>
          </p:cNvSpPr>
          <p:nvPr>
            <p:ph idx="1"/>
          </p:nvPr>
        </p:nvSpPr>
        <p:spPr>
          <a:xfrm>
            <a:off x="1877785" y="2450776"/>
            <a:ext cx="8436429" cy="2205199"/>
          </a:xfrm>
        </p:spPr>
        <p:txBody>
          <a:bodyPr/>
          <a:lstStyle/>
          <a:p>
            <a:pPr marL="0" indent="0" algn="ctr">
              <a:buNone/>
            </a:pPr>
            <a:br>
              <a:rPr lang="en-US" sz="2800" i="0" dirty="0">
                <a:solidFill>
                  <a:schemeClr val="bg1">
                    <a:lumMod val="95000"/>
                  </a:schemeClr>
                </a:solidFill>
                <a:effectLst/>
                <a:latin typeface="Bahnschrift SemiBold SemiConden" panose="020B0502040204020203" pitchFamily="34" charset="0"/>
              </a:rPr>
            </a:br>
            <a:r>
              <a:rPr lang="en-US" sz="2800" i="0" dirty="0">
                <a:solidFill>
                  <a:schemeClr val="bg1">
                    <a:lumMod val="95000"/>
                  </a:schemeClr>
                </a:solidFill>
                <a:effectLst/>
                <a:latin typeface="Bahnschrift SemiBold SemiConden" panose="020B0502040204020203" pitchFamily="34" charset="0"/>
              </a:rPr>
              <a:t>All images and information presented in this portfolio are publicly available from online sources, such as social media or company website. No confidential or proprietary data has been included in this presentation.</a:t>
            </a:r>
            <a:endParaRPr lang="en-US" dirty="0">
              <a:solidFill>
                <a:schemeClr val="bg1">
                  <a:lumMod val="95000"/>
                </a:schemeClr>
              </a:solidFill>
              <a:latin typeface="Bahnschrift SemiBold SemiConden" panose="020B0502040204020203" pitchFamily="34" charset="0"/>
            </a:endParaRPr>
          </a:p>
        </p:txBody>
      </p:sp>
    </p:spTree>
    <p:extLst>
      <p:ext uri="{BB962C8B-B14F-4D97-AF65-F5344CB8AC3E}">
        <p14:creationId xmlns:p14="http://schemas.microsoft.com/office/powerpoint/2010/main" val="3916178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1A9A4-4CC6-5E9C-F2B8-7280A37EE087}"/>
              </a:ext>
            </a:extLst>
          </p:cNvPr>
          <p:cNvSpPr>
            <a:spLocks noGrp="1"/>
          </p:cNvSpPr>
          <p:nvPr>
            <p:ph type="title"/>
          </p:nvPr>
        </p:nvSpPr>
        <p:spPr>
          <a:xfrm>
            <a:off x="1877785" y="1466138"/>
            <a:ext cx="5842519" cy="1325563"/>
          </a:xfrm>
        </p:spPr>
        <p:txBody>
          <a:bodyPr/>
          <a:lstStyle/>
          <a:p>
            <a:r>
              <a:rPr lang="en-US" dirty="0">
                <a:solidFill>
                  <a:schemeClr val="bg1"/>
                </a:solidFill>
                <a:effectLst>
                  <a:outerShdw blurRad="38100" dist="38100" dir="2700000" algn="tl">
                    <a:srgbClr val="000000">
                      <a:alpha val="43137"/>
                    </a:srgbClr>
                  </a:outerShdw>
                </a:effectLst>
                <a:latin typeface="Bahnschrift SemiBold SemiConden" panose="020B0502040204020203" pitchFamily="34" charset="0"/>
              </a:rPr>
              <a:t>CONTENTS COVERED</a:t>
            </a:r>
          </a:p>
        </p:txBody>
      </p:sp>
      <p:sp>
        <p:nvSpPr>
          <p:cNvPr id="3" name="Content Placeholder 2">
            <a:extLst>
              <a:ext uri="{FF2B5EF4-FFF2-40B4-BE49-F238E27FC236}">
                <a16:creationId xmlns:a16="http://schemas.microsoft.com/office/drawing/2014/main" id="{BF895060-39DC-5554-5D9B-079D5308767F}"/>
              </a:ext>
            </a:extLst>
          </p:cNvPr>
          <p:cNvSpPr>
            <a:spLocks noGrp="1"/>
          </p:cNvSpPr>
          <p:nvPr>
            <p:ph idx="1"/>
          </p:nvPr>
        </p:nvSpPr>
        <p:spPr>
          <a:xfrm>
            <a:off x="1877785" y="2614419"/>
            <a:ext cx="8436429" cy="3186941"/>
          </a:xfrm>
        </p:spPr>
        <p:txBody>
          <a:bodyPr>
            <a:normAutofit fontScale="92500" lnSpcReduction="10000"/>
          </a:bodyPr>
          <a:lstStyle/>
          <a:p>
            <a:r>
              <a:rPr lang="en-US" dirty="0">
                <a:solidFill>
                  <a:schemeClr val="bg1"/>
                </a:solidFill>
                <a:latin typeface="Bahnschrift SemiBold SemiConden" panose="020B0502040204020203" pitchFamily="34" charset="0"/>
              </a:rPr>
              <a:t>UAV COPTERS</a:t>
            </a:r>
          </a:p>
          <a:p>
            <a:r>
              <a:rPr lang="en-US" dirty="0">
                <a:solidFill>
                  <a:schemeClr val="bg1"/>
                </a:solidFill>
                <a:latin typeface="Bahnschrift SemiBold SemiConden" panose="020B0502040204020203" pitchFamily="34" charset="0"/>
              </a:rPr>
              <a:t>FIXED-WING UAVs</a:t>
            </a:r>
          </a:p>
          <a:p>
            <a:r>
              <a:rPr lang="en-US" dirty="0">
                <a:solidFill>
                  <a:schemeClr val="bg1"/>
                </a:solidFill>
                <a:latin typeface="Bahnschrift SemiBold SemiConden" panose="020B0502040204020203" pitchFamily="34" charset="0"/>
              </a:rPr>
              <a:t>2D DRAWINGS</a:t>
            </a:r>
          </a:p>
          <a:p>
            <a:r>
              <a:rPr lang="en-US" dirty="0">
                <a:solidFill>
                  <a:schemeClr val="bg1"/>
                </a:solidFill>
                <a:latin typeface="Bahnschrift SemiBold SemiConden" panose="020B0502040204020203" pitchFamily="34" charset="0"/>
              </a:rPr>
              <a:t>GROUND CONTROL STATION (GCS)</a:t>
            </a:r>
          </a:p>
          <a:p>
            <a:r>
              <a:rPr lang="en-US" dirty="0">
                <a:solidFill>
                  <a:schemeClr val="bg1"/>
                </a:solidFill>
                <a:latin typeface="Bahnschrift SemiBold SemiConden" panose="020B0502040204020203" pitchFamily="34" charset="0"/>
              </a:rPr>
              <a:t>3D PARTS</a:t>
            </a:r>
          </a:p>
          <a:p>
            <a:r>
              <a:rPr lang="en-US" dirty="0">
                <a:solidFill>
                  <a:schemeClr val="bg1"/>
                </a:solidFill>
                <a:latin typeface="Bahnschrift SemiBold SemiConden" panose="020B0502040204020203" pitchFamily="34" charset="0"/>
              </a:rPr>
              <a:t>3D PRINTING</a:t>
            </a:r>
          </a:p>
          <a:p>
            <a:r>
              <a:rPr lang="en-US" dirty="0">
                <a:solidFill>
                  <a:schemeClr val="bg1"/>
                </a:solidFill>
                <a:latin typeface="Bahnschrift SemiBold SemiConden" panose="020B0502040204020203" pitchFamily="34" charset="0"/>
              </a:rPr>
              <a:t>TECHNICAL </a:t>
            </a:r>
            <a:r>
              <a:rPr lang="en-GB" dirty="0">
                <a:solidFill>
                  <a:schemeClr val="bg1"/>
                </a:solidFill>
                <a:latin typeface="Bahnschrift SemiBold SemiConden" panose="020B0502040204020203" pitchFamily="34" charset="0"/>
              </a:rPr>
              <a:t>DOCUMENTATION </a:t>
            </a:r>
            <a:endParaRPr lang="en-US" dirty="0">
              <a:solidFill>
                <a:schemeClr val="bg1"/>
              </a:solidFill>
              <a:latin typeface="Bahnschrift SemiBold SemiConden" panose="020B0502040204020203" pitchFamily="34" charset="0"/>
            </a:endParaRPr>
          </a:p>
        </p:txBody>
      </p:sp>
    </p:spTree>
    <p:extLst>
      <p:ext uri="{BB962C8B-B14F-4D97-AF65-F5344CB8AC3E}">
        <p14:creationId xmlns:p14="http://schemas.microsoft.com/office/powerpoint/2010/main" val="824862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UAV COPTERS</a:t>
            </a:r>
          </a:p>
        </p:txBody>
      </p:sp>
      <p:sp>
        <p:nvSpPr>
          <p:cNvPr id="8" name="TextBox 7">
            <a:extLst>
              <a:ext uri="{FF2B5EF4-FFF2-40B4-BE49-F238E27FC236}">
                <a16:creationId xmlns:a16="http://schemas.microsoft.com/office/drawing/2014/main" id="{9215FBFD-9398-C58B-A26B-C6E449BC3F96}"/>
              </a:ext>
            </a:extLst>
          </p:cNvPr>
          <p:cNvSpPr txBox="1"/>
          <p:nvPr/>
        </p:nvSpPr>
        <p:spPr>
          <a:xfrm>
            <a:off x="544285" y="1237287"/>
            <a:ext cx="11459727" cy="400110"/>
          </a:xfrm>
          <a:prstGeom prst="rect">
            <a:avLst/>
          </a:prstGeom>
          <a:noFill/>
        </p:spPr>
        <p:txBody>
          <a:bodyPr wrap="square" rtlCol="0">
            <a:spAutoFit/>
          </a:bodyPr>
          <a:lstStyle/>
          <a:p>
            <a:r>
              <a:rPr lang="en-US" sz="2000" dirty="0">
                <a:latin typeface="Bahnschrift SemiBold SemiConden" panose="020B0502040204020203" pitchFamily="34" charset="0"/>
              </a:rPr>
              <a:t>SKILLS INCLUDES:</a:t>
            </a:r>
          </a:p>
        </p:txBody>
      </p:sp>
      <p:sp>
        <p:nvSpPr>
          <p:cNvPr id="23" name="TextBox 22">
            <a:extLst>
              <a:ext uri="{FF2B5EF4-FFF2-40B4-BE49-F238E27FC236}">
                <a16:creationId xmlns:a16="http://schemas.microsoft.com/office/drawing/2014/main" id="{374E5C78-E2E8-32F0-F84E-B5974226009E}"/>
              </a:ext>
            </a:extLst>
          </p:cNvPr>
          <p:cNvSpPr txBox="1"/>
          <p:nvPr/>
        </p:nvSpPr>
        <p:spPr>
          <a:xfrm>
            <a:off x="979714" y="1678529"/>
            <a:ext cx="11024298" cy="5109091"/>
          </a:xfrm>
          <a:prstGeom prst="rect">
            <a:avLst/>
          </a:prstGeom>
          <a:noFill/>
        </p:spPr>
        <p:txBody>
          <a:bodyPr wrap="square" rtlCol="0">
            <a:spAutoFit/>
          </a:bodyPr>
          <a:lstStyle/>
          <a:p>
            <a:pPr marL="0" algn="l" rtl="0" eaLnBrk="1" latinLnBrk="0" hangingPunct="1">
              <a:spcBef>
                <a:spcPts val="0"/>
              </a:spcBef>
              <a:spcAft>
                <a:spcPts val="0"/>
              </a:spcAft>
            </a:pPr>
            <a:r>
              <a:rPr lang="en-GB" sz="1800" kern="1200" dirty="0">
                <a:solidFill>
                  <a:srgbClr val="000000"/>
                </a:solidFill>
                <a:effectLst/>
                <a:latin typeface="Bahnschrift SemiBold SemiConden" panose="020B0502040204020203" pitchFamily="34" charset="0"/>
                <a:ea typeface="+mn-ea"/>
                <a:cs typeface="+mn-cs"/>
              </a:rPr>
              <a:t>CONCEPTUALIZATION</a:t>
            </a:r>
            <a:endParaRPr lang="en-PK" sz="2000" dirty="0">
              <a:effectLst/>
            </a:endParaRPr>
          </a:p>
          <a:p>
            <a:pPr marL="0" algn="l" rtl="0" eaLnBrk="1" latinLnBrk="0" hangingPunct="1">
              <a:spcBef>
                <a:spcPts val="0"/>
              </a:spcBef>
              <a:spcAft>
                <a:spcPts val="0"/>
              </a:spcAft>
            </a:pPr>
            <a:r>
              <a:rPr lang="en-GB" sz="1800" kern="1200" dirty="0">
                <a:solidFill>
                  <a:srgbClr val="000000"/>
                </a:solidFill>
                <a:effectLst/>
                <a:latin typeface="Bahnschrift SemiBold SemiConden" panose="020B0502040204020203" pitchFamily="34" charset="0"/>
                <a:ea typeface="+mn-ea"/>
                <a:cs typeface="+mn-cs"/>
              </a:rPr>
              <a:t>COMPONENTS SELECTION</a:t>
            </a:r>
            <a:endParaRPr lang="en-PK" sz="2000" dirty="0">
              <a:effectLst/>
            </a:endParaRPr>
          </a:p>
          <a:p>
            <a:pPr marL="0" algn="l" rtl="0" eaLnBrk="1" latinLnBrk="0" hangingPunct="1">
              <a:spcBef>
                <a:spcPts val="0"/>
              </a:spcBef>
              <a:spcAft>
                <a:spcPts val="0"/>
              </a:spcAft>
            </a:pPr>
            <a:r>
              <a:rPr lang="en-GB" sz="1800" kern="1200" dirty="0">
                <a:solidFill>
                  <a:srgbClr val="000000"/>
                </a:solidFill>
                <a:effectLst/>
                <a:latin typeface="Bahnschrift SemiBold SemiConden" panose="020B0502040204020203" pitchFamily="34" charset="0"/>
                <a:ea typeface="+mn-ea"/>
                <a:cs typeface="+mn-cs"/>
              </a:rPr>
              <a:t>MATERIAL SELECTION</a:t>
            </a:r>
            <a:endParaRPr lang="en-PK" sz="2000" dirty="0">
              <a:effectLst/>
            </a:endParaRPr>
          </a:p>
          <a:p>
            <a:r>
              <a:rPr lang="en-GB" sz="1800" kern="1200" dirty="0">
                <a:solidFill>
                  <a:srgbClr val="000000"/>
                </a:solidFill>
                <a:effectLst/>
                <a:latin typeface="Bahnschrift SemiBold SemiConden" panose="020B0502040204020203" pitchFamily="34" charset="0"/>
                <a:ea typeface="+mn-ea"/>
                <a:cs typeface="+mn-cs"/>
              </a:rPr>
              <a:t>AVAILABILY IN THE MARKET</a:t>
            </a:r>
            <a:endParaRPr lang="en-PK" sz="2000" dirty="0">
              <a:effectLst/>
            </a:endParaRPr>
          </a:p>
          <a:p>
            <a:r>
              <a:rPr lang="en-GB" sz="1800" kern="1200" dirty="0">
                <a:solidFill>
                  <a:srgbClr val="000000"/>
                </a:solidFill>
                <a:effectLst/>
                <a:latin typeface="Bahnschrift SemiBold SemiConden" panose="020B0502040204020203" pitchFamily="34" charset="0"/>
                <a:ea typeface="+mn-ea"/>
                <a:cs typeface="+mn-cs"/>
              </a:rPr>
              <a:t>COMMUNICATION WITH THE SUPPLIERS </a:t>
            </a:r>
          </a:p>
          <a:p>
            <a:r>
              <a:rPr lang="en-GB" sz="1800" kern="1200" dirty="0">
                <a:solidFill>
                  <a:srgbClr val="000000"/>
                </a:solidFill>
                <a:effectLst/>
                <a:latin typeface="Bahnschrift SemiBold SemiConden" panose="020B0502040204020203" pitchFamily="34" charset="0"/>
                <a:ea typeface="+mn-ea"/>
                <a:cs typeface="+mn-cs"/>
              </a:rPr>
              <a:t>COST EFFICIENCY</a:t>
            </a:r>
            <a:endParaRPr lang="en-PK" sz="2000" dirty="0">
              <a:effectLst/>
            </a:endParaRPr>
          </a:p>
          <a:p>
            <a:r>
              <a:rPr lang="en-US" sz="1800" kern="1200" dirty="0">
                <a:solidFill>
                  <a:srgbClr val="000000"/>
                </a:solidFill>
                <a:effectLst/>
                <a:latin typeface="Bahnschrift SemiBold SemiConden" panose="020B0502040204020203" pitchFamily="34" charset="0"/>
                <a:ea typeface="+mn-ea"/>
                <a:cs typeface="+mn-cs"/>
              </a:rPr>
              <a:t>3D MODELLING</a:t>
            </a:r>
          </a:p>
          <a:p>
            <a:pPr marL="0" algn="l" rtl="0" eaLnBrk="1" latinLnBrk="0" hangingPunct="1">
              <a:spcBef>
                <a:spcPts val="0"/>
              </a:spcBef>
              <a:spcAft>
                <a:spcPts val="0"/>
              </a:spcAft>
            </a:pPr>
            <a:r>
              <a:rPr lang="en-US" dirty="0">
                <a:solidFill>
                  <a:srgbClr val="000000"/>
                </a:solidFill>
                <a:latin typeface="Bahnschrift SemiBold SemiConden" panose="020B0502040204020203" pitchFamily="34" charset="0"/>
              </a:rPr>
              <a:t>AVIONICS PLACEMENT IN CAD</a:t>
            </a:r>
            <a:endParaRPr lang="en-PK" sz="2000" dirty="0">
              <a:effectLst/>
            </a:endParaRPr>
          </a:p>
          <a:p>
            <a:pPr marL="0" algn="l" rtl="0" eaLnBrk="1" latinLnBrk="0" hangingPunct="1">
              <a:spcBef>
                <a:spcPts val="0"/>
              </a:spcBef>
              <a:spcAft>
                <a:spcPts val="0"/>
              </a:spcAft>
            </a:pPr>
            <a:r>
              <a:rPr lang="en-US" sz="1800" kern="1200" dirty="0">
                <a:solidFill>
                  <a:srgbClr val="000000"/>
                </a:solidFill>
                <a:effectLst/>
                <a:latin typeface="Bahnschrift SemiBold SemiConden" panose="020B0502040204020203" pitchFamily="34" charset="0"/>
                <a:ea typeface="+mn-ea"/>
                <a:cs typeface="+mn-cs"/>
              </a:rPr>
              <a:t>WEIGHT OPTIMIZATION</a:t>
            </a:r>
            <a:endParaRPr lang="en-PK" sz="2000" dirty="0">
              <a:effectLst/>
            </a:endParaRPr>
          </a:p>
          <a:p>
            <a:pPr marL="0" algn="l" rtl="0" eaLnBrk="1" latinLnBrk="0" hangingPunct="1">
              <a:spcBef>
                <a:spcPts val="0"/>
              </a:spcBef>
              <a:spcAft>
                <a:spcPts val="0"/>
              </a:spcAft>
            </a:pPr>
            <a:r>
              <a:rPr lang="en-US" sz="1800" kern="1200" dirty="0">
                <a:solidFill>
                  <a:srgbClr val="000000"/>
                </a:solidFill>
                <a:effectLst/>
                <a:latin typeface="Bahnschrift SemiBold SemiConden" panose="020B0502040204020203" pitchFamily="34" charset="0"/>
                <a:ea typeface="+mn-ea"/>
                <a:cs typeface="+mn-cs"/>
              </a:rPr>
              <a:t>DFMA </a:t>
            </a:r>
          </a:p>
          <a:p>
            <a:r>
              <a:rPr lang="en-GB" sz="1800" kern="1200" dirty="0">
                <a:solidFill>
                  <a:srgbClr val="000000"/>
                </a:solidFill>
                <a:effectLst/>
                <a:latin typeface="Bahnschrift SemiBold SemiConden" panose="020B0502040204020203" pitchFamily="34" charset="0"/>
                <a:ea typeface="+mn-ea"/>
                <a:cs typeface="+mn-cs"/>
              </a:rPr>
              <a:t>BOM</a:t>
            </a:r>
            <a:endParaRPr lang="en-PK" sz="2000" dirty="0">
              <a:effectLst/>
            </a:endParaRPr>
          </a:p>
          <a:p>
            <a:pPr marL="0" algn="l" rtl="0" eaLnBrk="1" latinLnBrk="0" hangingPunct="1">
              <a:spcBef>
                <a:spcPts val="0"/>
              </a:spcBef>
              <a:spcAft>
                <a:spcPts val="0"/>
              </a:spcAft>
            </a:pPr>
            <a:r>
              <a:rPr lang="en-US" sz="1800" kern="1200" dirty="0">
                <a:solidFill>
                  <a:srgbClr val="000000"/>
                </a:solidFill>
                <a:effectLst/>
                <a:latin typeface="Bahnschrift SemiBold SemiConden" panose="020B0502040204020203" pitchFamily="34" charset="0"/>
                <a:ea typeface="+mn-ea"/>
                <a:cs typeface="+mn-cs"/>
              </a:rPr>
              <a:t>3D PRINTING</a:t>
            </a:r>
            <a:endParaRPr lang="en-PK" sz="2000" dirty="0">
              <a:effectLst/>
            </a:endParaRPr>
          </a:p>
          <a:p>
            <a:pPr marL="0" algn="l" rtl="0" eaLnBrk="1" latinLnBrk="0" hangingPunct="1">
              <a:spcBef>
                <a:spcPts val="0"/>
              </a:spcBef>
              <a:spcAft>
                <a:spcPts val="0"/>
              </a:spcAft>
            </a:pPr>
            <a:r>
              <a:rPr lang="en-US" sz="1800" kern="1200" dirty="0">
                <a:solidFill>
                  <a:srgbClr val="000000"/>
                </a:solidFill>
                <a:effectLst/>
                <a:latin typeface="Bahnschrift SemiBold SemiConden" panose="020B0502040204020203" pitchFamily="34" charset="0"/>
                <a:ea typeface="+mn-ea"/>
                <a:cs typeface="+mn-cs"/>
              </a:rPr>
              <a:t>2D DRAWING</a:t>
            </a:r>
            <a:endParaRPr lang="en-PK" sz="2000" dirty="0">
              <a:effectLst/>
            </a:endParaRPr>
          </a:p>
          <a:p>
            <a:pPr marL="0" algn="l" rtl="0" eaLnBrk="1" latinLnBrk="0" hangingPunct="1">
              <a:spcBef>
                <a:spcPts val="0"/>
              </a:spcBef>
              <a:spcAft>
                <a:spcPts val="0"/>
              </a:spcAft>
            </a:pPr>
            <a:r>
              <a:rPr lang="en-US" sz="1800" kern="1200" dirty="0">
                <a:solidFill>
                  <a:srgbClr val="000000"/>
                </a:solidFill>
                <a:effectLst/>
                <a:latin typeface="Bahnschrift SemiBold SemiConden" panose="020B0502040204020203" pitchFamily="34" charset="0"/>
                <a:ea typeface="+mn-ea"/>
                <a:cs typeface="+mn-cs"/>
              </a:rPr>
              <a:t>FABRICATION</a:t>
            </a:r>
            <a:endParaRPr lang="en-PK" sz="2000" dirty="0">
              <a:effectLst/>
            </a:endParaRPr>
          </a:p>
          <a:p>
            <a:pPr marL="0" algn="l" rtl="0" eaLnBrk="1" latinLnBrk="0" hangingPunct="1">
              <a:spcBef>
                <a:spcPts val="0"/>
              </a:spcBef>
              <a:spcAft>
                <a:spcPts val="0"/>
              </a:spcAft>
            </a:pPr>
            <a:r>
              <a:rPr lang="en-US" sz="1800" kern="1200" dirty="0">
                <a:solidFill>
                  <a:srgbClr val="000000"/>
                </a:solidFill>
                <a:effectLst/>
                <a:latin typeface="Bahnschrift SemiBold SemiConden" panose="020B0502040204020203" pitchFamily="34" charset="0"/>
                <a:ea typeface="+mn-ea"/>
                <a:cs typeface="+mn-cs"/>
              </a:rPr>
              <a:t>MANUAL ASSEMBLY (by hand)</a:t>
            </a:r>
          </a:p>
          <a:p>
            <a:pPr marL="0" algn="l" rtl="0" eaLnBrk="1" latinLnBrk="0" hangingPunct="1">
              <a:spcBef>
                <a:spcPts val="0"/>
              </a:spcBef>
              <a:spcAft>
                <a:spcPts val="0"/>
              </a:spcAft>
            </a:pPr>
            <a:r>
              <a:rPr lang="en-US" dirty="0">
                <a:solidFill>
                  <a:srgbClr val="000000"/>
                </a:solidFill>
                <a:latin typeface="Bahnschrift SemiBold SemiConden" panose="020B0502040204020203" pitchFamily="34" charset="0"/>
              </a:rPr>
              <a:t>MAKING OF PICTORIAL ASSEMBLY </a:t>
            </a:r>
            <a:r>
              <a:rPr lang="en-GB" dirty="0">
                <a:solidFill>
                  <a:srgbClr val="000000"/>
                </a:solidFill>
                <a:latin typeface="Bahnschrift SemiBold SemiConden" panose="020B0502040204020203" pitchFamily="34" charset="0"/>
              </a:rPr>
              <a:t>DOCUMENT FOR TECHNICIANS</a:t>
            </a:r>
            <a:endParaRPr lang="en-US" sz="1800" kern="1200" dirty="0">
              <a:solidFill>
                <a:srgbClr val="000000"/>
              </a:solidFill>
              <a:effectLst/>
              <a:latin typeface="Bahnschrift SemiBold SemiConden" panose="020B0502040204020203" pitchFamily="34" charset="0"/>
              <a:ea typeface="+mn-ea"/>
              <a:cs typeface="+mn-cs"/>
            </a:endParaRPr>
          </a:p>
          <a:p>
            <a:pPr marL="0" algn="l" rtl="0" eaLnBrk="1" latinLnBrk="0" hangingPunct="1">
              <a:spcBef>
                <a:spcPts val="0"/>
              </a:spcBef>
              <a:spcAft>
                <a:spcPts val="0"/>
              </a:spcAft>
            </a:pPr>
            <a:r>
              <a:rPr lang="en-US" dirty="0">
                <a:solidFill>
                  <a:srgbClr val="000000"/>
                </a:solidFill>
                <a:latin typeface="Bahnschrift SemiBold SemiConden" panose="020B0502040204020203" pitchFamily="34" charset="0"/>
              </a:rPr>
              <a:t>GUIDING THE </a:t>
            </a:r>
            <a:r>
              <a:rPr lang="en-GB" dirty="0">
                <a:solidFill>
                  <a:srgbClr val="000000"/>
                </a:solidFill>
                <a:latin typeface="Bahnschrift SemiBold SemiConden" panose="020B0502040204020203" pitchFamily="34" charset="0"/>
              </a:rPr>
              <a:t>TECHNICIAN FOR PRODUCTION</a:t>
            </a:r>
            <a:endParaRPr lang="en-PK" dirty="0">
              <a:solidFill>
                <a:srgbClr val="000000"/>
              </a:solidFill>
              <a:latin typeface="Bahnschrift SemiBold SemiConden" panose="020B0502040204020203" pitchFamily="34" charset="0"/>
            </a:endParaRPr>
          </a:p>
          <a:p>
            <a:pPr marL="0" algn="l" rtl="0" eaLnBrk="1" latinLnBrk="0" hangingPunct="1">
              <a:spcBef>
                <a:spcPts val="0"/>
              </a:spcBef>
              <a:spcAft>
                <a:spcPts val="0"/>
              </a:spcAft>
            </a:pPr>
            <a:r>
              <a:rPr lang="en-US" dirty="0">
                <a:solidFill>
                  <a:srgbClr val="000000"/>
                </a:solidFill>
                <a:latin typeface="Bahnschrift SemiBold SemiConden" panose="020B0502040204020203" pitchFamily="34" charset="0"/>
              </a:rPr>
              <a:t>PRODUCTION</a:t>
            </a:r>
            <a:endParaRPr lang="en-PK" dirty="0">
              <a:solidFill>
                <a:srgbClr val="000000"/>
              </a:solidFill>
              <a:latin typeface="Bahnschrift SemiBold SemiConden" panose="020B0502040204020203" pitchFamily="34" charset="0"/>
            </a:endParaRPr>
          </a:p>
        </p:txBody>
      </p:sp>
      <p:sp>
        <p:nvSpPr>
          <p:cNvPr id="26" name="Arrow: Right 25">
            <a:extLst>
              <a:ext uri="{FF2B5EF4-FFF2-40B4-BE49-F238E27FC236}">
                <a16:creationId xmlns:a16="http://schemas.microsoft.com/office/drawing/2014/main" id="{D0FF9FEA-801F-F9BC-6340-8835C6E65BFC}"/>
              </a:ext>
            </a:extLst>
          </p:cNvPr>
          <p:cNvSpPr/>
          <p:nvPr/>
        </p:nvSpPr>
        <p:spPr>
          <a:xfrm>
            <a:off x="647201" y="1785103"/>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F72559D8-33D0-02C5-E796-9F960FA7CB39}"/>
              </a:ext>
            </a:extLst>
          </p:cNvPr>
          <p:cNvSpPr/>
          <p:nvPr/>
        </p:nvSpPr>
        <p:spPr>
          <a:xfrm>
            <a:off x="647200" y="2068761"/>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40AD0EB0-817C-C2FA-AAE4-39823735C40D}"/>
              </a:ext>
            </a:extLst>
          </p:cNvPr>
          <p:cNvSpPr/>
          <p:nvPr/>
        </p:nvSpPr>
        <p:spPr>
          <a:xfrm>
            <a:off x="647201" y="2332229"/>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1DEFD657-8A47-3BEC-EC4E-CE2E5E157FD9}"/>
              </a:ext>
            </a:extLst>
          </p:cNvPr>
          <p:cNvSpPr/>
          <p:nvPr/>
        </p:nvSpPr>
        <p:spPr>
          <a:xfrm>
            <a:off x="647200" y="2615887"/>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5349BA38-3E81-EBC4-E047-6CC925CF71F4}"/>
              </a:ext>
            </a:extLst>
          </p:cNvPr>
          <p:cNvSpPr/>
          <p:nvPr/>
        </p:nvSpPr>
        <p:spPr>
          <a:xfrm>
            <a:off x="647201" y="2882861"/>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73EFED8A-AAC6-7898-9B7A-D6E3CDA15285}"/>
              </a:ext>
            </a:extLst>
          </p:cNvPr>
          <p:cNvSpPr/>
          <p:nvPr/>
        </p:nvSpPr>
        <p:spPr>
          <a:xfrm>
            <a:off x="647200" y="3166519"/>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F3C08408-3FA5-8DB4-9F7C-3410CBB8BD5F}"/>
              </a:ext>
            </a:extLst>
          </p:cNvPr>
          <p:cNvSpPr/>
          <p:nvPr/>
        </p:nvSpPr>
        <p:spPr>
          <a:xfrm>
            <a:off x="647201" y="3429987"/>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3A36CD6D-6947-F407-FD80-B54FA8D283EA}"/>
              </a:ext>
            </a:extLst>
          </p:cNvPr>
          <p:cNvSpPr/>
          <p:nvPr/>
        </p:nvSpPr>
        <p:spPr>
          <a:xfrm>
            <a:off x="647200" y="3713645"/>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494EC1C0-2FB5-B6EF-A547-5FA38A58BEE0}"/>
              </a:ext>
            </a:extLst>
          </p:cNvPr>
          <p:cNvSpPr/>
          <p:nvPr/>
        </p:nvSpPr>
        <p:spPr>
          <a:xfrm>
            <a:off x="647201" y="3980619"/>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817513D2-48BF-3323-7311-BA32E2B727F5}"/>
              </a:ext>
            </a:extLst>
          </p:cNvPr>
          <p:cNvSpPr/>
          <p:nvPr/>
        </p:nvSpPr>
        <p:spPr>
          <a:xfrm>
            <a:off x="647200" y="4264277"/>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DE6171C1-32BE-F3AD-98E4-AAD060B642D6}"/>
              </a:ext>
            </a:extLst>
          </p:cNvPr>
          <p:cNvSpPr/>
          <p:nvPr/>
        </p:nvSpPr>
        <p:spPr>
          <a:xfrm>
            <a:off x="647201" y="4527745"/>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BBE455A1-F913-9BA1-AA5B-3C9F6E962663}"/>
              </a:ext>
            </a:extLst>
          </p:cNvPr>
          <p:cNvSpPr/>
          <p:nvPr/>
        </p:nvSpPr>
        <p:spPr>
          <a:xfrm>
            <a:off x="647200" y="4811403"/>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07145984-2F90-F502-C579-2E37CE292C7A}"/>
              </a:ext>
            </a:extLst>
          </p:cNvPr>
          <p:cNvSpPr/>
          <p:nvPr/>
        </p:nvSpPr>
        <p:spPr>
          <a:xfrm>
            <a:off x="647201" y="5078377"/>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2FB02074-1786-68AD-29D3-FC465B9DB4E1}"/>
              </a:ext>
            </a:extLst>
          </p:cNvPr>
          <p:cNvSpPr/>
          <p:nvPr/>
        </p:nvSpPr>
        <p:spPr>
          <a:xfrm>
            <a:off x="647200" y="5362035"/>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98A5E707-39AD-1E5D-CAF5-9833AE871159}"/>
              </a:ext>
            </a:extLst>
          </p:cNvPr>
          <p:cNvSpPr/>
          <p:nvPr/>
        </p:nvSpPr>
        <p:spPr>
          <a:xfrm>
            <a:off x="647201" y="5625503"/>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F251C86B-6077-EC67-5C8B-9C8C50CEEC36}"/>
              </a:ext>
            </a:extLst>
          </p:cNvPr>
          <p:cNvSpPr/>
          <p:nvPr/>
        </p:nvSpPr>
        <p:spPr>
          <a:xfrm>
            <a:off x="647199" y="5909161"/>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CC2E9AFF-7F02-19F7-C457-877F3A51B086}"/>
              </a:ext>
            </a:extLst>
          </p:cNvPr>
          <p:cNvSpPr/>
          <p:nvPr/>
        </p:nvSpPr>
        <p:spPr>
          <a:xfrm>
            <a:off x="647199" y="6192819"/>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0B684C54-5486-1B28-0037-AC9D4598AB75}"/>
              </a:ext>
            </a:extLst>
          </p:cNvPr>
          <p:cNvSpPr/>
          <p:nvPr/>
        </p:nvSpPr>
        <p:spPr>
          <a:xfrm>
            <a:off x="647198" y="6476477"/>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descr="A drone with four propellers&#10;&#10;AI-generated content may be incorrect.">
            <a:extLst>
              <a:ext uri="{FF2B5EF4-FFF2-40B4-BE49-F238E27FC236}">
                <a16:creationId xmlns:a16="http://schemas.microsoft.com/office/drawing/2014/main" id="{45313A46-8758-22C4-5E1A-B60DF8D6474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400" b="99600" l="0" r="99882">
                        <a14:foregroundMark x1="45207" y1="33200" x2="29231" y2="43200"/>
                        <a14:foregroundMark x1="29231" y1="43200" x2="21302" y2="58800"/>
                        <a14:foregroundMark x1="21302" y1="58800" x2="21420" y2="58800"/>
                        <a14:foregroundMark x1="710" y1="3400" x2="3314" y2="89800"/>
                        <a14:foregroundMark x1="3314" y1="89800" x2="34793" y2="98600"/>
                        <a14:foregroundMark x1="34793" y1="98600" x2="56923" y2="95600"/>
                        <a14:foregroundMark x1="56923" y1="95600" x2="70651" y2="96600"/>
                        <a14:foregroundMark x1="70651" y1="96600" x2="92781" y2="91400"/>
                        <a14:foregroundMark x1="92781" y1="91400" x2="97396" y2="81200"/>
                        <a14:foregroundMark x1="97396" y1="81200" x2="99763" y2="63200"/>
                        <a14:foregroundMark x1="99763" y1="63200" x2="95030" y2="4800"/>
                        <a14:foregroundMark x1="95030" y1="4800" x2="0" y2="3400"/>
                        <a14:foregroundMark x1="8876" y1="20400" x2="21420" y2="50400"/>
                        <a14:foregroundMark x1="23550" y1="21000" x2="28047" y2="52200"/>
                        <a14:foregroundMark x1="22249" y1="62800" x2="14201" y2="89200"/>
                        <a14:foregroundMark x1="1538" y1="63000" x2="5562" y2="99600"/>
                        <a14:foregroundMark x1="1538" y1="95800" x2="43550" y2="67800"/>
                        <a14:foregroundMark x1="43550" y1="67800" x2="60473" y2="36800"/>
                        <a14:foregroundMark x1="76450" y1="20800" x2="67692" y2="82600"/>
                        <a14:foregroundMark x1="74083" y1="30800" x2="97515" y2="13800"/>
                        <a14:foregroundMark x1="97515" y1="13800" x2="99882" y2="11000"/>
                        <a14:foregroundMark x1="62249" y1="46600" x2="19882" y2="50200"/>
                        <a14:foregroundMark x1="40947" y1="41400" x2="30296" y2="73200"/>
                      </a14:backgroundRemoval>
                    </a14:imgEffect>
                  </a14:imgLayer>
                </a14:imgProps>
              </a:ext>
              <a:ext uri="{28A0092B-C50C-407E-A947-70E740481C1C}">
                <a14:useLocalDpi xmlns:a14="http://schemas.microsoft.com/office/drawing/2010/main" val="0"/>
              </a:ext>
            </a:extLst>
          </a:blip>
          <a:srcRect l="4675" t="1275" r="5301" b="6821"/>
          <a:stretch/>
        </p:blipFill>
        <p:spPr>
          <a:xfrm>
            <a:off x="5702888" y="1984873"/>
            <a:ext cx="5742664" cy="3473625"/>
          </a:xfrm>
          <a:prstGeom prst="rect">
            <a:avLst/>
          </a:prstGeom>
        </p:spPr>
      </p:pic>
      <p:sp>
        <p:nvSpPr>
          <p:cNvPr id="6" name="TextBox 5">
            <a:extLst>
              <a:ext uri="{FF2B5EF4-FFF2-40B4-BE49-F238E27FC236}">
                <a16:creationId xmlns:a16="http://schemas.microsoft.com/office/drawing/2014/main" id="{63FA52F8-188C-5413-B3C4-57E1A8786EC5}"/>
              </a:ext>
            </a:extLst>
          </p:cNvPr>
          <p:cNvSpPr txBox="1"/>
          <p:nvPr/>
        </p:nvSpPr>
        <p:spPr>
          <a:xfrm>
            <a:off x="6666109" y="5537565"/>
            <a:ext cx="3573625" cy="307777"/>
          </a:xfrm>
          <a:prstGeom prst="rect">
            <a:avLst/>
          </a:prstGeom>
          <a:noFill/>
        </p:spPr>
        <p:txBody>
          <a:bodyPr wrap="square" rtlCol="0">
            <a:spAutoFit/>
          </a:bodyPr>
          <a:lstStyle/>
          <a:p>
            <a:pPr algn="ctr"/>
            <a:r>
              <a:rPr lang="en-US" sz="1400" dirty="0">
                <a:solidFill>
                  <a:srgbClr val="0070C0"/>
                </a:solidFill>
                <a:latin typeface="Bahnschrift SemiBold SemiConden" panose="020B0502040204020203" pitchFamily="34" charset="0"/>
              </a:rPr>
              <a:t>QUAD-COPTER WITH FUEL-CELL PAYLOAD</a:t>
            </a:r>
          </a:p>
        </p:txBody>
      </p:sp>
    </p:spTree>
    <p:extLst>
      <p:ext uri="{BB962C8B-B14F-4D97-AF65-F5344CB8AC3E}">
        <p14:creationId xmlns:p14="http://schemas.microsoft.com/office/powerpoint/2010/main" val="3335009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898E-9E47-70AF-D93C-6197504E02ED}"/>
              </a:ext>
            </a:extLst>
          </p:cNvPr>
          <p:cNvSpPr>
            <a:spLocks noGrp="1"/>
          </p:cNvSpPr>
          <p:nvPr>
            <p:ph type="ctrTitle"/>
          </p:nvPr>
        </p:nvSpPr>
        <p:spPr>
          <a:xfrm>
            <a:off x="544285" y="329261"/>
            <a:ext cx="9144000" cy="697106"/>
          </a:xfrm>
        </p:spPr>
        <p:txBody>
          <a:bodyPr>
            <a:noAutofit/>
          </a:bodyPr>
          <a:lstStyle/>
          <a:p>
            <a:pPr algn="l"/>
            <a:r>
              <a:rPr lang="en-US" sz="3600" dirty="0">
                <a:latin typeface="Bahnschrift SemiBold SemiConden" panose="020B0502040204020203" pitchFamily="34" charset="0"/>
              </a:rPr>
              <a:t>UAV COPTERS</a:t>
            </a:r>
          </a:p>
        </p:txBody>
      </p:sp>
      <p:pic>
        <p:nvPicPr>
          <p:cNvPr id="3" name="Picture 2" descr="A drone with four propellers&#10;&#10;AI-generated content may be incorrect.">
            <a:extLst>
              <a:ext uri="{FF2B5EF4-FFF2-40B4-BE49-F238E27FC236}">
                <a16:creationId xmlns:a16="http://schemas.microsoft.com/office/drawing/2014/main" id="{D66B2103-3A45-BC5C-3601-2BBE34E22610}"/>
              </a:ext>
            </a:extLst>
          </p:cNvPr>
          <p:cNvPicPr>
            <a:picLocks noChangeAspect="1"/>
          </p:cNvPicPr>
          <p:nvPr/>
        </p:nvPicPr>
        <p:blipFill>
          <a:blip r:embed="rId2">
            <a:extLst>
              <a:ext uri="{28A0092B-C50C-407E-A947-70E740481C1C}">
                <a14:useLocalDpi xmlns:a14="http://schemas.microsoft.com/office/drawing/2010/main" val="0"/>
              </a:ext>
            </a:extLst>
          </a:blip>
          <a:srcRect l="4675" t="1275" r="5301" b="6821"/>
          <a:stretch/>
        </p:blipFill>
        <p:spPr>
          <a:xfrm>
            <a:off x="906953" y="1692187"/>
            <a:ext cx="5742664" cy="3473625"/>
          </a:xfrm>
          <a:prstGeom prst="rect">
            <a:avLst/>
          </a:prstGeom>
        </p:spPr>
      </p:pic>
      <p:sp>
        <p:nvSpPr>
          <p:cNvPr id="7" name="TextBox 6">
            <a:extLst>
              <a:ext uri="{FF2B5EF4-FFF2-40B4-BE49-F238E27FC236}">
                <a16:creationId xmlns:a16="http://schemas.microsoft.com/office/drawing/2014/main" id="{6C29A583-706E-540A-59BD-96FE1C0DF2BF}"/>
              </a:ext>
            </a:extLst>
          </p:cNvPr>
          <p:cNvSpPr txBox="1"/>
          <p:nvPr/>
        </p:nvSpPr>
        <p:spPr>
          <a:xfrm>
            <a:off x="7072603" y="1305340"/>
            <a:ext cx="4711960" cy="4093428"/>
          </a:xfrm>
          <a:prstGeom prst="rect">
            <a:avLst/>
          </a:prstGeom>
          <a:noFill/>
        </p:spPr>
        <p:txBody>
          <a:bodyPr wrap="square" rtlCol="0">
            <a:spAutoFit/>
          </a:bodyPr>
          <a:lstStyle/>
          <a:p>
            <a:pPr marL="0" algn="l" rtl="0" eaLnBrk="1" latinLnBrk="0" hangingPunct="1">
              <a:spcBef>
                <a:spcPts val="0"/>
              </a:spcBef>
              <a:spcAft>
                <a:spcPts val="0"/>
              </a:spcAft>
            </a:pPr>
            <a:r>
              <a:rPr lang="en-GB" sz="2000" dirty="0">
                <a:solidFill>
                  <a:srgbClr val="000000"/>
                </a:solidFill>
                <a:effectLst/>
                <a:latin typeface="Bahnschrift SemiBold SemiConden" panose="020B0502040204020203" pitchFamily="34" charset="0"/>
              </a:rPr>
              <a:t>CUSTOMIZE</a:t>
            </a:r>
            <a:r>
              <a:rPr lang="en-GB" sz="2000" dirty="0">
                <a:solidFill>
                  <a:srgbClr val="000000"/>
                </a:solidFill>
                <a:latin typeface="Bahnschrift SemiBold SemiConden" panose="020B0502040204020203" pitchFamily="34" charset="0"/>
              </a:rPr>
              <a:t>D</a:t>
            </a:r>
            <a:r>
              <a:rPr lang="en-GB" sz="2000" dirty="0">
                <a:solidFill>
                  <a:srgbClr val="000000"/>
                </a:solidFill>
                <a:effectLst/>
                <a:latin typeface="Bahnschrift SemiBold SemiConden" panose="020B0502040204020203" pitchFamily="34" charset="0"/>
              </a:rPr>
              <a:t> DESIGNED OF COPTER PLATES</a:t>
            </a:r>
          </a:p>
          <a:p>
            <a:pPr marL="0" algn="l" rtl="0" eaLnBrk="1" latinLnBrk="0" hangingPunct="1">
              <a:spcBef>
                <a:spcPts val="0"/>
              </a:spcBef>
              <a:spcAft>
                <a:spcPts val="0"/>
              </a:spcAft>
            </a:pPr>
            <a:r>
              <a:rPr lang="en-GB" sz="2000" dirty="0">
                <a:solidFill>
                  <a:srgbClr val="000000"/>
                </a:solidFill>
                <a:effectLst/>
                <a:latin typeface="Bahnschrift SemiBold SemiConden" panose="020B0502040204020203" pitchFamily="34" charset="0"/>
              </a:rPr>
              <a:t>CUSTOMIZE</a:t>
            </a:r>
            <a:r>
              <a:rPr lang="en-GB" sz="2000" dirty="0">
                <a:solidFill>
                  <a:srgbClr val="000000"/>
                </a:solidFill>
                <a:latin typeface="Bahnschrift SemiBold SemiConden" panose="020B0502040204020203" pitchFamily="34" charset="0"/>
              </a:rPr>
              <a:t>D PAYLOAD ATTACHMENTS</a:t>
            </a:r>
          </a:p>
          <a:p>
            <a:endParaRPr lang="en-GB" sz="2000" dirty="0">
              <a:solidFill>
                <a:srgbClr val="000000"/>
              </a:solidFill>
              <a:effectLst/>
              <a:latin typeface="Bahnschrift SemiBold SemiConden" panose="020B0502040204020203" pitchFamily="34" charset="0"/>
            </a:endParaRPr>
          </a:p>
          <a:p>
            <a:r>
              <a:rPr lang="en-GB" sz="2000" dirty="0">
                <a:solidFill>
                  <a:srgbClr val="000000"/>
                </a:solidFill>
                <a:effectLst/>
                <a:latin typeface="Bahnschrift SemiBold SemiConden" panose="020B0502040204020203" pitchFamily="34" charset="0"/>
              </a:rPr>
              <a:t>CUSTOMIZED</a:t>
            </a:r>
            <a:r>
              <a:rPr lang="en-GB" sz="2000" dirty="0">
                <a:solidFill>
                  <a:srgbClr val="000000"/>
                </a:solidFill>
                <a:latin typeface="Bahnschrift SemiBold SemiConden" panose="020B0502040204020203" pitchFamily="34" charset="0"/>
              </a:rPr>
              <a:t> DESIGNED TO INCORPORATE: </a:t>
            </a:r>
          </a:p>
          <a:p>
            <a:r>
              <a:rPr lang="en-GB" sz="2000" i="1" dirty="0">
                <a:solidFill>
                  <a:schemeClr val="tx2">
                    <a:lumMod val="75000"/>
                    <a:lumOff val="25000"/>
                  </a:schemeClr>
                </a:solidFill>
                <a:latin typeface="Bahnschrift SemiBold SemiConden" panose="020B0502040204020203" pitchFamily="34" charset="0"/>
              </a:rPr>
              <a:t>-FUEL CELL CYCLINDER</a:t>
            </a:r>
          </a:p>
          <a:p>
            <a:r>
              <a:rPr lang="en-GB" sz="2000" i="1" dirty="0">
                <a:solidFill>
                  <a:srgbClr val="000000"/>
                </a:solidFill>
                <a:latin typeface="Bahnschrift SemiBold SemiConden" panose="020B0502040204020203" pitchFamily="34" charset="0"/>
              </a:rPr>
              <a:t>-FUEL CELL POWER SUPPLY</a:t>
            </a:r>
          </a:p>
          <a:p>
            <a:r>
              <a:rPr lang="en-GB" sz="2000" i="1" dirty="0">
                <a:solidFill>
                  <a:schemeClr val="tx2">
                    <a:lumMod val="75000"/>
                    <a:lumOff val="25000"/>
                  </a:schemeClr>
                </a:solidFill>
                <a:latin typeface="Bahnschrift SemiBold SemiConden" panose="020B0502040204020203" pitchFamily="34" charset="0"/>
              </a:rPr>
              <a:t>-SPACERS </a:t>
            </a:r>
          </a:p>
          <a:p>
            <a:r>
              <a:rPr lang="en-GB" sz="2000" i="1" dirty="0">
                <a:solidFill>
                  <a:srgbClr val="000000"/>
                </a:solidFill>
                <a:latin typeface="Bahnschrift SemiBold SemiConden" panose="020B0502040204020203" pitchFamily="34" charset="0"/>
              </a:rPr>
              <a:t>-MAKING SURE TO HAVE ENGOUGH SPACE FOR SEAMLESS INTERAGRATION OF AVIONICS</a:t>
            </a:r>
          </a:p>
          <a:p>
            <a:r>
              <a:rPr lang="en-GB" sz="2000" i="1" dirty="0">
                <a:solidFill>
                  <a:schemeClr val="tx2">
                    <a:lumMod val="75000"/>
                    <a:lumOff val="25000"/>
                  </a:schemeClr>
                </a:solidFill>
                <a:latin typeface="Bahnschrift SemiBold SemiConden" panose="020B0502040204020203" pitchFamily="34" charset="0"/>
              </a:rPr>
              <a:t>-ENOUGH AND PROPER SPACE FOR WIRING</a:t>
            </a:r>
          </a:p>
          <a:p>
            <a:r>
              <a:rPr lang="en-GB" sz="2000" i="1" dirty="0">
                <a:solidFill>
                  <a:srgbClr val="000000"/>
                </a:solidFill>
                <a:latin typeface="Bahnschrift SemiBold SemiConden" panose="020B0502040204020203" pitchFamily="34" charset="0"/>
              </a:rPr>
              <a:t>-CUSTOMIZED DESIGN FOR ARMS HOLDERS</a:t>
            </a:r>
          </a:p>
          <a:p>
            <a:r>
              <a:rPr lang="en-GB" sz="2000" i="1" dirty="0">
                <a:solidFill>
                  <a:schemeClr val="tx2">
                    <a:lumMod val="75000"/>
                    <a:lumOff val="25000"/>
                  </a:schemeClr>
                </a:solidFill>
                <a:latin typeface="Bahnschrift SemiBold SemiConden" panose="020B0502040204020203" pitchFamily="34" charset="0"/>
              </a:rPr>
              <a:t>-CUSTOMIZED LANGING GEAR</a:t>
            </a:r>
          </a:p>
          <a:p>
            <a:pPr marL="0" algn="l" rtl="0" eaLnBrk="1" latinLnBrk="0" hangingPunct="1">
              <a:spcBef>
                <a:spcPts val="0"/>
              </a:spcBef>
              <a:spcAft>
                <a:spcPts val="0"/>
              </a:spcAft>
            </a:pPr>
            <a:endParaRPr lang="en-GB" sz="2000" dirty="0">
              <a:solidFill>
                <a:srgbClr val="000000"/>
              </a:solidFill>
              <a:latin typeface="Bahnschrift SemiBold SemiConden" panose="020B0502040204020203" pitchFamily="34" charset="0"/>
            </a:endParaRPr>
          </a:p>
        </p:txBody>
      </p:sp>
      <p:sp>
        <p:nvSpPr>
          <p:cNvPr id="8" name="Arrow: Right 7">
            <a:extLst>
              <a:ext uri="{FF2B5EF4-FFF2-40B4-BE49-F238E27FC236}">
                <a16:creationId xmlns:a16="http://schemas.microsoft.com/office/drawing/2014/main" id="{440ACEB7-6C3D-C10E-F2B7-B47871B01AD3}"/>
              </a:ext>
            </a:extLst>
          </p:cNvPr>
          <p:cNvSpPr/>
          <p:nvPr/>
        </p:nvSpPr>
        <p:spPr>
          <a:xfrm>
            <a:off x="6740090" y="1467862"/>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B930BC5F-E6AB-40B0-F7D7-A7C05525D028}"/>
              </a:ext>
            </a:extLst>
          </p:cNvPr>
          <p:cNvSpPr/>
          <p:nvPr/>
        </p:nvSpPr>
        <p:spPr>
          <a:xfrm>
            <a:off x="6740090" y="1761009"/>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5AB917D6-37F5-03B0-7496-BCDFE827DA02}"/>
              </a:ext>
            </a:extLst>
          </p:cNvPr>
          <p:cNvSpPr/>
          <p:nvPr/>
        </p:nvSpPr>
        <p:spPr>
          <a:xfrm>
            <a:off x="6740090" y="2348049"/>
            <a:ext cx="332513" cy="149287"/>
          </a:xfrm>
          <a:prstGeom prst="rightArrow">
            <a:avLst/>
          </a:prstGeom>
          <a:solidFill>
            <a:schemeClr val="accent1">
              <a:lumMod val="60000"/>
              <a:lumOff val="4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CB62D7C-F77E-BDE4-D123-D52B8886D5C0}"/>
              </a:ext>
            </a:extLst>
          </p:cNvPr>
          <p:cNvSpPr txBox="1"/>
          <p:nvPr/>
        </p:nvSpPr>
        <p:spPr>
          <a:xfrm>
            <a:off x="1870174" y="5244879"/>
            <a:ext cx="3573625" cy="307777"/>
          </a:xfrm>
          <a:prstGeom prst="rect">
            <a:avLst/>
          </a:prstGeom>
          <a:noFill/>
        </p:spPr>
        <p:txBody>
          <a:bodyPr wrap="square" rtlCol="0">
            <a:spAutoFit/>
          </a:bodyPr>
          <a:lstStyle/>
          <a:p>
            <a:pPr algn="ctr"/>
            <a:r>
              <a:rPr lang="en-US" sz="1400" dirty="0">
                <a:solidFill>
                  <a:srgbClr val="0070C0"/>
                </a:solidFill>
                <a:latin typeface="Bahnschrift SemiBold SemiConden" panose="020B0502040204020203" pitchFamily="34" charset="0"/>
              </a:rPr>
              <a:t>QUAD-COPTER WITH FUEL-CELL</a:t>
            </a:r>
          </a:p>
        </p:txBody>
      </p:sp>
    </p:spTree>
    <p:extLst>
      <p:ext uri="{BB962C8B-B14F-4D97-AF65-F5344CB8AC3E}">
        <p14:creationId xmlns:p14="http://schemas.microsoft.com/office/powerpoint/2010/main" val="104132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2262</TotalTime>
  <Words>1342</Words>
  <Application>Microsoft Office PowerPoint</Application>
  <PresentationFormat>Widescreen</PresentationFormat>
  <Paragraphs>246</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Aptos</vt:lpstr>
      <vt:lpstr>Aptos Display</vt:lpstr>
      <vt:lpstr>Arial</vt:lpstr>
      <vt:lpstr>Bahnschrift SemiBold SemiConden</vt:lpstr>
      <vt:lpstr>Office Theme</vt:lpstr>
      <vt:lpstr>ENGR. MUHAMMAD OSAMA</vt:lpstr>
      <vt:lpstr>ABOUT ME</vt:lpstr>
      <vt:lpstr>PORTFOLIO STATEMENT</vt:lpstr>
      <vt:lpstr>PROJECTS COMPLETED </vt:lpstr>
      <vt:lpstr>PROJECTS OVERVIEW</vt:lpstr>
      <vt:lpstr>DISCLAIMER</vt:lpstr>
      <vt:lpstr>CONTENTS COVERED</vt:lpstr>
      <vt:lpstr>UAV COPTERS</vt:lpstr>
      <vt:lpstr>UAV COPTERS</vt:lpstr>
      <vt:lpstr>UAV COPTERS</vt:lpstr>
      <vt:lpstr>UAV COPTERS</vt:lpstr>
      <vt:lpstr>UAV COPTERS</vt:lpstr>
      <vt:lpstr>UAV COPTERS</vt:lpstr>
      <vt:lpstr>UAV COPTERS </vt:lpstr>
      <vt:lpstr>FIXED WING UAVs</vt:lpstr>
      <vt:lpstr>FIXED WING UAVs</vt:lpstr>
      <vt:lpstr>FIXED WING UAVs</vt:lpstr>
      <vt:lpstr>LOITER MUNITION UAVs</vt:lpstr>
      <vt:lpstr>LOITER MUNITION UAVs</vt:lpstr>
      <vt:lpstr>LOITER MUNITION UAVs</vt:lpstr>
      <vt:lpstr>LOITER MUNITION FIXED-WING UAV</vt:lpstr>
      <vt:lpstr>CAD GLIMPSE OF FIXED WING UAVs</vt:lpstr>
      <vt:lpstr>FIXED WING UAVs</vt:lpstr>
      <vt:lpstr>2D DRAWINGS</vt:lpstr>
      <vt:lpstr>2D DRAWINGS</vt:lpstr>
      <vt:lpstr>GROUND CONTROL STATION</vt:lpstr>
      <vt:lpstr>GROUND CONTROL STATION</vt:lpstr>
      <vt:lpstr>GROUND CONTROL STATION</vt:lpstr>
      <vt:lpstr>3D PARTS</vt:lpstr>
      <vt:lpstr>3D PRINTING</vt:lpstr>
      <vt:lpstr>TECHNICAL DOCUMENTATION</vt:lpstr>
      <vt:lpstr>THANK YOU</vt:lpstr>
    </vt:vector>
  </TitlesOfParts>
  <Company>BTU Cottbus - Senftenberg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Muhammad Osama</dc:creator>
  <cp:lastModifiedBy>Muhammad Osama</cp:lastModifiedBy>
  <cp:revision>142</cp:revision>
  <dcterms:created xsi:type="dcterms:W3CDTF">2025-07-19T08:43:16Z</dcterms:created>
  <dcterms:modified xsi:type="dcterms:W3CDTF">2025-10-10T08:20:47Z</dcterms:modified>
</cp:coreProperties>
</file>